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9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knpd.nalog.ru/auth/login" TargetMode="External"/><Relationship Id="rId2" Type="http://schemas.openxmlformats.org/officeDocument/2006/relationships/hyperlink" Target="https://npd.nalog.ru/credit-or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npd.nalog.ru/app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npd.nalog.ru/images/npd/npd-pic-00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pd.nalog.ru/images/npd/reg.png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play.google.com/store/apps/details?id=com.gnivts.selfemployed&amp;hl=ru" TargetMode="External"/><Relationship Id="rId4" Type="http://schemas.openxmlformats.org/officeDocument/2006/relationships/hyperlink" Target="https://npd.nalog.ru/images/npd/npd-pic-003.png" TargetMode="External"/><Relationship Id="rId9" Type="http://schemas.openxmlformats.org/officeDocument/2006/relationships/hyperlink" Target="https://itunes.apple.com/ru/app/%D0%BC%D0%BE%D0%B9-%D0%BD%D0%B0%D0%BB%D0%BE%D0%B3/id1437518854?l=en&amp;m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99913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405965"/>
              </a:solidFill>
              <a:latin typeface="Open Sans"/>
            </a:endParaRPr>
          </a:p>
          <a:p>
            <a:r>
              <a:rPr lang="ru-RU" sz="800" dirty="0">
                <a:solidFill>
                  <a:srgbClr val="405965"/>
                </a:solidFill>
                <a:latin typeface="Open Sans"/>
              </a:rPr>
              <a:t/>
            </a:r>
            <a:br>
              <a:rPr lang="ru-RU" sz="800" dirty="0">
                <a:solidFill>
                  <a:srgbClr val="405965"/>
                </a:solidFill>
                <a:latin typeface="Open Sans"/>
              </a:rPr>
            </a:br>
            <a:endParaRPr lang="ru-RU" sz="800" dirty="0">
              <a:solidFill>
                <a:srgbClr val="405965"/>
              </a:solidFill>
              <a:latin typeface="Open Sans"/>
            </a:endParaRPr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381" y="1052736"/>
            <a:ext cx="276893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НЕТ ОТЧЕТОВ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И ДЕКЛАРАЦИЙ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Декларацию представлять не нужно. Учет доходов ведется автоматически в мобильном приложении.</a:t>
            </a:r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2597" y="1052736"/>
            <a:ext cx="306658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ЧЕК ФОРМИРУЕТСЯ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В ПРИЛОЖЕНИИ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Не надо покупать ККТ. Чек можно сформировать в мобильном приложении «Мой налог</a:t>
            </a:r>
            <a:r>
              <a:rPr lang="ru-RU" sz="1400" dirty="0" smtClean="0">
                <a:solidFill>
                  <a:srgbClr val="405965"/>
                </a:solidFill>
                <a:latin typeface="Open Sans"/>
              </a:rPr>
              <a:t>».</a:t>
            </a:r>
          </a:p>
          <a:p>
            <a:pPr algn="ctr"/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5497" y="621849"/>
            <a:ext cx="2664296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МОЖНО НЕ ПЛАТИТЬ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СТРАХОВЫЕ ВЗНОСЫ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Отсутствует обязанность по уплате фиксированных взносов на пенсионное страхование. Пенсионное страхование осуществляется в добровольном порядке.</a:t>
            </a:r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467" y="2636910"/>
            <a:ext cx="276893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ЛЕГАЛЬНАЯ РАБОТА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БЕЗ СТАТУСА ИП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Можно работать без регистрации в качестве ИП. Доход подтверждается справкой из приложения.</a:t>
            </a:r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2598" y="2636911"/>
            <a:ext cx="306658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ПРЕДОСТАВЛЯЕТСЯ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НАЛОГОВЫЙ ВЫЧЕТ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Сумма вычета — 10 000 рублей.</a:t>
            </a:r>
            <a:br>
              <a:rPr lang="ru-RU" sz="1400" dirty="0">
                <a:solidFill>
                  <a:srgbClr val="405965"/>
                </a:solidFill>
                <a:latin typeface="Open Sans"/>
              </a:rPr>
            </a:br>
            <a:r>
              <a:rPr lang="ru-RU" sz="1400" dirty="0">
                <a:solidFill>
                  <a:srgbClr val="405965"/>
                </a:solidFill>
                <a:latin typeface="Open Sans"/>
              </a:rPr>
              <a:t>Ставка 4% уменьшается до 3%,</a:t>
            </a:r>
            <a:br>
              <a:rPr lang="ru-RU" sz="1400" dirty="0">
                <a:solidFill>
                  <a:srgbClr val="405965"/>
                </a:solidFill>
                <a:latin typeface="Open Sans"/>
              </a:rPr>
            </a:br>
            <a:r>
              <a:rPr lang="ru-RU" sz="1400" dirty="0">
                <a:solidFill>
                  <a:srgbClr val="405965"/>
                </a:solidFill>
                <a:latin typeface="Open Sans"/>
              </a:rPr>
              <a:t>ставка 6% уменьшается до 4%.</a:t>
            </a:r>
            <a:br>
              <a:rPr lang="ru-RU" sz="1400" dirty="0">
                <a:solidFill>
                  <a:srgbClr val="405965"/>
                </a:solidFill>
                <a:latin typeface="Open Sans"/>
              </a:rPr>
            </a:br>
            <a:r>
              <a:rPr lang="ru-RU" sz="1400" dirty="0">
                <a:solidFill>
                  <a:srgbClr val="405965"/>
                </a:solidFill>
                <a:latin typeface="Open Sans"/>
              </a:rPr>
              <a:t>Расчет автоматический.</a:t>
            </a:r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5577" y="2636912"/>
            <a:ext cx="266429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НЕ НУЖНО СЧИТАТЬ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НАЛОГ К УПЛАТЕ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Налог начисляется автоматически в приложении.</a:t>
            </a:r>
            <a:br>
              <a:rPr lang="ru-RU" sz="1400" dirty="0">
                <a:solidFill>
                  <a:srgbClr val="405965"/>
                </a:solidFill>
                <a:latin typeface="Open Sans"/>
              </a:rPr>
            </a:br>
            <a:r>
              <a:rPr lang="ru-RU" sz="1400" dirty="0">
                <a:solidFill>
                  <a:srgbClr val="405965"/>
                </a:solidFill>
                <a:latin typeface="Open Sans"/>
              </a:rPr>
              <a:t>Уплата — не позднее 25 числа следующего месяца</a:t>
            </a:r>
            <a:r>
              <a:rPr lang="ru-RU" sz="1400" dirty="0" smtClean="0">
                <a:solidFill>
                  <a:srgbClr val="405965"/>
                </a:solidFill>
                <a:latin typeface="Open Sans"/>
              </a:rPr>
              <a:t>.</a:t>
            </a:r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467" y="4189298"/>
            <a:ext cx="276893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ВЫГОДНЫЕ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НАЛОГОВЫЕ СТАВКИ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4% — с доходов от физлиц.</a:t>
            </a:r>
            <a:br>
              <a:rPr lang="ru-RU" sz="1400" dirty="0">
                <a:solidFill>
                  <a:srgbClr val="405965"/>
                </a:solidFill>
                <a:latin typeface="Open Sans"/>
              </a:rPr>
            </a:br>
            <a:r>
              <a:rPr lang="ru-RU" sz="1400" dirty="0">
                <a:solidFill>
                  <a:srgbClr val="405965"/>
                </a:solidFill>
                <a:latin typeface="Open Sans"/>
              </a:rPr>
              <a:t>6% — с доходов от </a:t>
            </a:r>
            <a:r>
              <a:rPr lang="ru-RU" sz="1400" dirty="0" err="1">
                <a:solidFill>
                  <a:srgbClr val="405965"/>
                </a:solidFill>
                <a:latin typeface="Open Sans"/>
              </a:rPr>
              <a:t>юрлиц</a:t>
            </a:r>
            <a:r>
              <a:rPr lang="ru-RU" sz="1400" dirty="0">
                <a:solidFill>
                  <a:srgbClr val="405965"/>
                </a:solidFill>
                <a:latin typeface="Open Sans"/>
              </a:rPr>
              <a:t> и ИП. Других обязательных платежей нет</a:t>
            </a:r>
            <a:r>
              <a:rPr lang="ru-RU" sz="1400" dirty="0" smtClean="0">
                <a:solidFill>
                  <a:srgbClr val="405965"/>
                </a:solidFill>
                <a:latin typeface="Open Sans"/>
              </a:rPr>
              <a:t>.</a:t>
            </a:r>
          </a:p>
          <a:p>
            <a:pPr algn="ctr"/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599" y="4189298"/>
            <a:ext cx="3066587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ПРОСТАЯ РЕГИСТРАЦИЯ</a:t>
            </a:r>
            <a:br>
              <a:rPr lang="ru-RU" sz="1400" b="1" cap="all" dirty="0">
                <a:solidFill>
                  <a:srgbClr val="333333"/>
                </a:solidFill>
                <a:latin typeface="Conv_PFDINTEXTCONDPRO-BOLD"/>
              </a:rPr>
            </a:b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ЧЕРЕЗ ИНТЕРНЕТ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Регистрация без визита в инспекцию: в мобильном приложении, на сайте ФНС России, через банк или портал </a:t>
            </a:r>
            <a:r>
              <a:rPr lang="ru-RU" sz="1400" dirty="0" err="1">
                <a:solidFill>
                  <a:srgbClr val="405965"/>
                </a:solidFill>
                <a:latin typeface="Open Sans"/>
              </a:rPr>
              <a:t>госуслуг</a:t>
            </a:r>
            <a:r>
              <a:rPr lang="ru-RU" sz="1400" dirty="0" smtClean="0">
                <a:solidFill>
                  <a:srgbClr val="405965"/>
                </a:solidFill>
                <a:latin typeface="Open Sans"/>
              </a:rPr>
              <a:t>.</a:t>
            </a:r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55497" y="4189298"/>
            <a:ext cx="2664296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СОВМЕЩЕНИЕ С РАБОТОЙ </a:t>
            </a:r>
            <a:r>
              <a:rPr lang="ru-RU" sz="1400" b="1" cap="all" dirty="0" smtClean="0">
                <a:solidFill>
                  <a:srgbClr val="333333"/>
                </a:solidFill>
                <a:latin typeface="Conv_PFDINTEXTCONDPRO-BOLD"/>
              </a:rPr>
              <a:t>ПО </a:t>
            </a:r>
            <a:r>
              <a:rPr lang="ru-RU" sz="1400" b="1" cap="all" dirty="0">
                <a:solidFill>
                  <a:srgbClr val="333333"/>
                </a:solidFill>
                <a:latin typeface="Conv_PFDINTEXTCONDPRO-BOLD"/>
              </a:rPr>
              <a:t>ТРУДОВОМУ ДОГОВОРУ</a:t>
            </a:r>
          </a:p>
          <a:p>
            <a:pPr algn="ctr"/>
            <a:r>
              <a:rPr lang="ru-RU" sz="1400" dirty="0">
                <a:solidFill>
                  <a:srgbClr val="405965"/>
                </a:solidFill>
                <a:latin typeface="Open Sans"/>
              </a:rPr>
              <a:t>Зарплата не учитывается</a:t>
            </a:r>
            <a:br>
              <a:rPr lang="ru-RU" sz="1400" dirty="0">
                <a:solidFill>
                  <a:srgbClr val="405965"/>
                </a:solidFill>
                <a:latin typeface="Open Sans"/>
              </a:rPr>
            </a:br>
            <a:r>
              <a:rPr lang="ru-RU" sz="1400" dirty="0">
                <a:solidFill>
                  <a:srgbClr val="405965"/>
                </a:solidFill>
                <a:latin typeface="Open Sans"/>
              </a:rPr>
              <a:t>при расчете налога.</a:t>
            </a:r>
            <a:br>
              <a:rPr lang="ru-RU" sz="1400" dirty="0">
                <a:solidFill>
                  <a:srgbClr val="405965"/>
                </a:solidFill>
                <a:latin typeface="Open Sans"/>
              </a:rPr>
            </a:br>
            <a:r>
              <a:rPr lang="ru-RU" sz="1400" dirty="0">
                <a:solidFill>
                  <a:srgbClr val="405965"/>
                </a:solidFill>
                <a:latin typeface="Open Sans"/>
              </a:rPr>
              <a:t>Трудовой стаж по месту работы не прерывается</a:t>
            </a:r>
            <a:r>
              <a:rPr lang="ru-RU" sz="1400" dirty="0" smtClean="0">
                <a:solidFill>
                  <a:srgbClr val="405965"/>
                </a:solidFill>
                <a:latin typeface="Open Sans"/>
              </a:rPr>
              <a:t>.</a:t>
            </a:r>
          </a:p>
          <a:p>
            <a:pPr algn="ctr"/>
            <a:endParaRPr lang="ru-RU" sz="1400" dirty="0">
              <a:solidFill>
                <a:srgbClr val="405965"/>
              </a:solidFill>
              <a:latin typeface="Open San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380" y="130581"/>
            <a:ext cx="779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b="1" cap="all" dirty="0">
                <a:solidFill>
                  <a:srgbClr val="005CAA"/>
                </a:solidFill>
                <a:latin typeface="Conv_PFDINTEXTCONDPRO-BOLD"/>
              </a:rPr>
              <a:t>ЧТО ТАКОЕ «НАЛОГ НА ПРОФЕССИОНАЛЬНЫЙ ДОХОД</a:t>
            </a:r>
            <a:r>
              <a:rPr lang="ru-RU" b="1" cap="all" dirty="0" smtClean="0">
                <a:solidFill>
                  <a:srgbClr val="005CAA"/>
                </a:solidFill>
                <a:latin typeface="Conv_PFDINTEXTCONDPRO-BOLD"/>
              </a:rPr>
              <a:t>»?</a:t>
            </a:r>
            <a:endParaRPr lang="ru-RU" b="1" cap="all" dirty="0">
              <a:solidFill>
                <a:srgbClr val="005CAA"/>
              </a:solidFill>
              <a:latin typeface="Conv_PFDINTEXTCONDPRO-BOLD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19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726" y="12679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005CAA"/>
                </a:solidFill>
                <a:latin typeface="Conv_PFDINTEXTCONDPRO-BOLD"/>
              </a:rPr>
              <a:t>КАК РАССЧИТАТЬ СУММУ НАЛОГА К </a:t>
            </a:r>
            <a:r>
              <a:rPr lang="ru-RU" sz="1600" b="1" cap="all" dirty="0" smtClean="0">
                <a:solidFill>
                  <a:srgbClr val="005CAA"/>
                </a:solidFill>
                <a:latin typeface="Conv_PFDINTEXTCONDPRO-BOLD"/>
              </a:rPr>
              <a:t>УПЛАТЕ?</a:t>
            </a:r>
            <a:endParaRPr lang="ru-RU" sz="1600" b="1" cap="all" dirty="0">
              <a:solidFill>
                <a:srgbClr val="005CAA"/>
              </a:solidFill>
              <a:latin typeface="Conv_PFDINTEXTCONDPRO-BOLD"/>
            </a:endParaRPr>
          </a:p>
          <a:p>
            <a:pPr algn="just"/>
            <a:r>
              <a:rPr lang="ru-RU" sz="1600" dirty="0">
                <a:solidFill>
                  <a:srgbClr val="405965"/>
                </a:solidFill>
                <a:latin typeface="Open Sans"/>
              </a:rPr>
              <a:t>Самостоятельно ничего считать не нужно. Применение налогового вычета, учет налоговых ставок в зависимости от налогоплательщика, контроль над ограничением по сумме дохода и другие особенности расчета полностью автоматизированы.</a:t>
            </a:r>
          </a:p>
          <a:p>
            <a:pPr algn="just"/>
            <a:r>
              <a:rPr lang="ru-RU" sz="1600" dirty="0">
                <a:solidFill>
                  <a:srgbClr val="405965"/>
                </a:solidFill>
                <a:latin typeface="Open Sans"/>
              </a:rPr>
              <a:t>От налогоплательщика требуется только формирование чека по каждому поступлению от того вида деятельности, которая облагается налогом на профессиональный доход.</a:t>
            </a:r>
          </a:p>
          <a:p>
            <a:pPr algn="just"/>
            <a:r>
              <a:rPr lang="ru-RU" sz="1600" dirty="0">
                <a:solidFill>
                  <a:srgbClr val="405965"/>
                </a:solidFill>
                <a:latin typeface="Open Sans"/>
              </a:rPr>
              <a:t> </a:t>
            </a:r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5134"/>
            <a:ext cx="7351925" cy="412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1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132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5CAA"/>
                </a:solidFill>
                <a:latin typeface="Conv_PFDINTEXTCONDPRO-BOLD"/>
              </a:rPr>
              <a:t>КОМУ ПОДХОДИТ ЭТОТ НАЛОГОВЫЙ </a:t>
            </a:r>
            <a:r>
              <a:rPr lang="ru-RU" b="1" cap="all" dirty="0" smtClean="0">
                <a:solidFill>
                  <a:srgbClr val="005CAA"/>
                </a:solidFill>
                <a:latin typeface="Conv_PFDINTEXTCONDPRO-BOLD"/>
              </a:rPr>
              <a:t>РЕЖИМ?</a:t>
            </a:r>
          </a:p>
          <a:p>
            <a:endParaRPr lang="ru-RU" b="1" cap="all" dirty="0">
              <a:solidFill>
                <a:srgbClr val="005CAA"/>
              </a:solidFill>
              <a:latin typeface="Conv_PFDINTEXTCONDPRO-BOLD"/>
            </a:endParaRPr>
          </a:p>
          <a:p>
            <a:pPr algn="just"/>
            <a:r>
              <a:rPr lang="ru-RU" dirty="0">
                <a:solidFill>
                  <a:srgbClr val="405965"/>
                </a:solidFill>
                <a:latin typeface="Open Sans"/>
              </a:rPr>
              <a:t>Новый </a:t>
            </a:r>
            <a:r>
              <a:rPr lang="ru-RU" dirty="0" err="1">
                <a:solidFill>
                  <a:srgbClr val="405965"/>
                </a:solidFill>
                <a:latin typeface="Open Sans"/>
              </a:rPr>
              <a:t>спецрежим</a:t>
            </a:r>
            <a:r>
              <a:rPr lang="ru-RU" dirty="0">
                <a:solidFill>
                  <a:srgbClr val="405965"/>
                </a:solidFill>
                <a:latin typeface="Open Sans"/>
              </a:rPr>
              <a:t> могут применять физлица и индивидуальные предприниматели (</a:t>
            </a:r>
            <a:r>
              <a:rPr lang="ru-RU" dirty="0" err="1">
                <a:solidFill>
                  <a:srgbClr val="405965"/>
                </a:solidFill>
                <a:latin typeface="Open Sans"/>
              </a:rPr>
              <a:t>самозанятые</a:t>
            </a:r>
            <a:r>
              <a:rPr lang="ru-RU" dirty="0">
                <a:solidFill>
                  <a:srgbClr val="405965"/>
                </a:solidFill>
                <a:latin typeface="Open Sans"/>
              </a:rPr>
              <a:t>), у которых одновременно соблюдаются следующие </a:t>
            </a:r>
            <a:r>
              <a:rPr lang="ru-RU" dirty="0" smtClean="0">
                <a:solidFill>
                  <a:srgbClr val="405965"/>
                </a:solidFill>
                <a:latin typeface="Open Sans"/>
              </a:rPr>
              <a:t>условия:</a:t>
            </a:r>
          </a:p>
          <a:p>
            <a:endParaRPr lang="ru-RU" dirty="0">
              <a:solidFill>
                <a:srgbClr val="405965"/>
              </a:solidFill>
              <a:latin typeface="Open Sans"/>
            </a:endParaRPr>
          </a:p>
          <a:p>
            <a:r>
              <a:rPr lang="ru-RU" dirty="0">
                <a:solidFill>
                  <a:srgbClr val="405965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405965"/>
                </a:solidFill>
                <a:latin typeface="Open Sans"/>
              </a:rPr>
              <a:t>          </a:t>
            </a:r>
            <a:endParaRPr lang="ru-RU" dirty="0">
              <a:solidFill>
                <a:srgbClr val="405965"/>
              </a:solidFill>
              <a:latin typeface="Open Sans"/>
            </a:endParaRPr>
          </a:p>
          <a:p>
            <a:r>
              <a:rPr lang="ru-RU" dirty="0">
                <a:solidFill>
                  <a:srgbClr val="405965"/>
                </a:solidFill>
                <a:latin typeface="Open Sans"/>
              </a:rPr>
              <a:t> </a:t>
            </a:r>
            <a:r>
              <a:rPr lang="ru-RU" dirty="0" smtClean="0">
                <a:solidFill>
                  <a:srgbClr val="405965"/>
                </a:solidFill>
                <a:latin typeface="Open Sans"/>
              </a:rPr>
              <a:t>           </a:t>
            </a:r>
            <a:endParaRPr lang="ru-RU" dirty="0">
              <a:solidFill>
                <a:srgbClr val="405965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405965"/>
                </a:solidFill>
                <a:latin typeface="Open Sans"/>
              </a:rPr>
              <a:t>            </a:t>
            </a:r>
            <a:endParaRPr lang="ru-RU" dirty="0">
              <a:solidFill>
                <a:srgbClr val="405965"/>
              </a:solidFill>
              <a:latin typeface="Open Sans"/>
            </a:endParaRPr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  <p:pic>
        <p:nvPicPr>
          <p:cNvPr id="5122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2" y="1907636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08590" y="259800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5965"/>
                </a:solidFill>
                <a:latin typeface="Open Sans"/>
              </a:rPr>
              <a:t>Они получают доход от самостоятельного ведения деятельности или использования имущества.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8215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5965"/>
                </a:solidFill>
                <a:latin typeface="Open Sans"/>
              </a:rPr>
              <a:t>При ведении этой деятельности не имеют работодателя, с которым заключен трудовой договор.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50100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5965"/>
                </a:solidFill>
                <a:latin typeface="Open Sans"/>
              </a:rPr>
              <a:t>Не привлекают для этой деятельности наемных работников по трудовым договорам.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320985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5965"/>
                </a:solidFill>
                <a:latin typeface="Open Sans"/>
              </a:rPr>
  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  </a:r>
            <a:endParaRPr lang="ru-RU" dirty="0">
              <a:solidFill>
                <a:srgbClr val="405965"/>
              </a:solidFill>
              <a:latin typeface="Open Sans"/>
            </a:endParaRPr>
          </a:p>
        </p:txBody>
      </p:sp>
      <p:pic>
        <p:nvPicPr>
          <p:cNvPr id="12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1" y="2679069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6" y="3663140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6" y="4540550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2" y="107921"/>
            <a:ext cx="8856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Вот несколько примеров, когда налогоплательщикам (</a:t>
            </a:r>
            <a:r>
              <a:rPr lang="ru-RU" sz="1600" dirty="0" err="1"/>
              <a:t>самозанятым</a:t>
            </a:r>
            <a:r>
              <a:rPr lang="ru-RU" sz="1600" dirty="0"/>
              <a:t>) подойдет специальный налоговый </a:t>
            </a:r>
            <a:r>
              <a:rPr lang="ru-RU" sz="1600" dirty="0" smtClean="0"/>
              <a:t>режим: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3508" y="5157192"/>
            <a:ext cx="8820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Налог на профессиональный доход можно платить и при осуществлении других видов деятельности, если соблюдаются все условия, предусмотренные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Федеральным законом от 27.11.2018 № 422-ФЗ.</a:t>
            </a:r>
            <a:endParaRPr lang="ru-RU" sz="1600" b="1" dirty="0"/>
          </a:p>
        </p:txBody>
      </p:sp>
      <p:pic>
        <p:nvPicPr>
          <p:cNvPr id="2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56920"/>
            <a:ext cx="6500819" cy="440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cap="all" dirty="0">
                <a:solidFill>
                  <a:srgbClr val="0070C0"/>
                </a:solidFill>
              </a:rPr>
              <a:t>ОГРАНИЧЕНИЕ ПО СУММЕ </a:t>
            </a:r>
            <a:r>
              <a:rPr lang="ru-RU" sz="2000" b="1" cap="all" dirty="0" smtClean="0">
                <a:solidFill>
                  <a:srgbClr val="0070C0"/>
                </a:solidFill>
              </a:rPr>
              <a:t>ДОХОДА</a:t>
            </a:r>
          </a:p>
          <a:p>
            <a:pPr algn="just"/>
            <a:endParaRPr lang="ru-RU" b="1" cap="all" dirty="0"/>
          </a:p>
          <a:p>
            <a:pPr algn="just"/>
            <a:r>
              <a:rPr lang="ru-RU" dirty="0"/>
              <a:t>Налог на профессиональный доход можно платить, только пока сумма дохода нарастающим итогом в течение года не </a:t>
            </a:r>
            <a:r>
              <a:rPr lang="ru-RU" dirty="0" smtClean="0"/>
              <a:t>превысит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2,4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МЛН РУБЛЕЙ</a:t>
            </a:r>
            <a:r>
              <a:rPr lang="ru-RU" b="1" cap="all" dirty="0" smtClean="0"/>
              <a:t>.</a:t>
            </a:r>
          </a:p>
          <a:p>
            <a:pPr algn="just"/>
            <a:endParaRPr lang="ru-RU" b="1" cap="all" dirty="0"/>
          </a:p>
          <a:p>
            <a:pPr algn="just"/>
            <a:r>
              <a:rPr lang="ru-RU" dirty="0"/>
              <a:t>Ограничения по сумме месячного дохода нет. Сумма дохода контролируется в приложении «Мой налог». После того, как доход превысит указанный лимит, налогоплательщик должен будет платить налоги, предусмотренные другими системами налогообложения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Физические лица без статуса ИП должны будут платить налог на доходы физических лиц. Индивидуальные предприниматели смогут подать уведомление о применении подходящего </a:t>
            </a:r>
            <a:r>
              <a:rPr lang="ru-RU" dirty="0" err="1"/>
              <a:t>спецрежима</a:t>
            </a:r>
            <a:r>
              <a:rPr lang="ru-RU" dirty="0"/>
              <a:t> и платить налоги по предусмотренным им ставкам и правилам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 начала следующего года можно будет снова платить налог на профессиональный доход. Но для этого нужно соблюсти формальности: пройти регистрацию и отказаться от применения других </a:t>
            </a:r>
            <a:r>
              <a:rPr lang="ru-RU" dirty="0" err="1"/>
              <a:t>спецрежимов</a:t>
            </a:r>
            <a:r>
              <a:rPr lang="ru-RU" dirty="0"/>
              <a:t>, если они используются индивидуальным предпринимателем.</a:t>
            </a:r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683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481" y="4065449"/>
            <a:ext cx="8772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Покупателя </a:t>
            </a:r>
            <a:r>
              <a:rPr lang="ru-RU" dirty="0"/>
              <a:t>нужно указать при формировании чека в приложении «Мой налог». Учет налоговых ставок и расчет суммы налога к уплате происходит автоматически. Все произведенные начисления и предварительную сумму налога к уплате можно увидеть в приложении в любое время в течение месяца.</a:t>
            </a:r>
          </a:p>
          <a:p>
            <a:pPr algn="just"/>
            <a:r>
              <a:rPr lang="ru-RU" dirty="0"/>
              <a:t>Налоговый режим будет действовать в течение 10 лет. В этот период ставки налога не изменятся.</a:t>
            </a:r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Налоговая ставка зависит от того, кто перечислил деньги налогоплательщику налога на профессиональный доход.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043" y="2842124"/>
            <a:ext cx="38774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Ставка </a:t>
            </a:r>
            <a:r>
              <a:rPr lang="ru-RU" dirty="0"/>
              <a:t>4% используется, если доход за товар, работы или услуги поступил от физического лица.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7" y="2831004"/>
            <a:ext cx="387179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Ставка </a:t>
            </a:r>
            <a:r>
              <a:rPr lang="ru-RU" dirty="0"/>
              <a:t>6% используется, если поступление от юридического лица или индивидуального предпринимателя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9966" y="1172255"/>
            <a:ext cx="32005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/>
              <a:t>4%</a:t>
            </a:r>
          </a:p>
          <a:p>
            <a:pPr algn="ctr"/>
            <a:r>
              <a:rPr lang="ru-RU" dirty="0"/>
              <a:t>при расчетах с физическими лицами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60996" y="1198636"/>
            <a:ext cx="28438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/>
              <a:t>6%</a:t>
            </a:r>
          </a:p>
          <a:p>
            <a:pPr algn="ctr"/>
            <a:r>
              <a:rPr lang="ru-RU" dirty="0"/>
              <a:t>при расчетах с ИП и организациями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947929" y="2204864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97630" y="2238071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7064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70C0"/>
                </a:solidFill>
              </a:rPr>
              <a:t>КАКИЕ ПЛАТЕЖИ ЗАМЕНЯЕТ НАЛОГ НА ПРОФЕССИОНАЛЬНЫЙ </a:t>
            </a:r>
            <a:r>
              <a:rPr lang="ru-RU" b="1" cap="all" dirty="0" smtClean="0">
                <a:solidFill>
                  <a:srgbClr val="0070C0"/>
                </a:solidFill>
              </a:rPr>
              <a:t>ДОХОД?</a:t>
            </a:r>
          </a:p>
          <a:p>
            <a:endParaRPr lang="ru-RU" b="1" cap="all" dirty="0"/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лица </a:t>
            </a:r>
            <a:r>
              <a:rPr lang="ru-RU" dirty="0"/>
              <a:t>не уплачивают налог на доходы физических лиц с тех доходов, которые облагаются налогом на профессиональный доход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Индивидуальные предприниматели </a:t>
            </a:r>
            <a:r>
              <a:rPr lang="ru-RU" dirty="0"/>
              <a:t>не уплачивают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lvl="1"/>
            <a:r>
              <a:rPr lang="ru-RU" dirty="0"/>
              <a:t>налог на доходы физических лиц с тех доходов, которые облагаются налогом на профессиональный доход</a:t>
            </a:r>
            <a:r>
              <a:rPr lang="ru-RU" dirty="0" smtClean="0"/>
              <a:t>;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налог на добавленную стоимость, за исключением НДС при ввозе товаров на территорию России</a:t>
            </a:r>
            <a:r>
              <a:rPr lang="ru-RU" dirty="0" smtClean="0"/>
              <a:t>;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фиксированные страховые взносы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4419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4345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cap="all" dirty="0" smtClean="0">
                <a:solidFill>
                  <a:srgbClr val="0070C0"/>
                </a:solidFill>
              </a:rPr>
              <a:t>КАК СТАТЬ НАЛОГОПЛАТЕЛЬЩИКОМ НАЛОГА НА ПРОФЕССИОНАЛЬНЫЙ ДОХОД?</a:t>
            </a:r>
          </a:p>
          <a:p>
            <a:pPr algn="just"/>
            <a:endParaRPr lang="ru-RU" b="1" cap="all" dirty="0" smtClean="0"/>
          </a:p>
          <a:p>
            <a:pPr algn="just"/>
            <a:r>
              <a:rPr lang="ru-RU" dirty="0" smtClean="0"/>
              <a:t>Чтобы 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  <a:p>
            <a:pPr algn="just"/>
            <a:r>
              <a:rPr lang="ru-RU" dirty="0" smtClean="0"/>
              <a:t>Регистрация в приложении "Мой налог" занимает несколько минут. Заполнять заявление на бумаге и посещать инспекцию не нужно. Доступны несколько способов:</a:t>
            </a:r>
          </a:p>
          <a:p>
            <a:pPr algn="just"/>
            <a:endParaRPr lang="ru-RU" dirty="0"/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14096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 использованием паспорта для сканирования и проверки, а также фотографии, которую можно сделать прямо на камеру смартфона;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c использованием ИНН и пароля, которые используются для доступа в личный кабинет физлица на сайте nalog.ru;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 помощью учетной записи Единого портала государственных и муниципальных услуг.</a:t>
            </a:r>
            <a:endParaRPr lang="ru-RU" dirty="0"/>
          </a:p>
        </p:txBody>
      </p:sp>
      <p:pic>
        <p:nvPicPr>
          <p:cNvPr id="8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0" y="3216652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1" y="4053030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6" y="4965093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Также налогоплательщик может зарегистрироваться, обратившись в </a:t>
            </a:r>
            <a:r>
              <a:rPr lang="ru-RU" dirty="0">
                <a:hlinkClick r:id="rId2"/>
              </a:rPr>
              <a:t>уполномоченные банки</a:t>
            </a:r>
            <a:r>
              <a:rPr lang="ru-RU" dirty="0"/>
              <a:t>, а при отсутствии смартфона - работать через </a:t>
            </a:r>
            <a:r>
              <a:rPr lang="ru-RU" dirty="0" err="1">
                <a:hlinkClick r:id="rId3"/>
              </a:rPr>
              <a:t>вэб</a:t>
            </a:r>
            <a:r>
              <a:rPr lang="ru-RU" dirty="0">
                <a:hlinkClick r:id="rId3"/>
              </a:rPr>
              <a:t>-версию приложения «Мой налог</a:t>
            </a:r>
            <a:r>
              <a:rPr lang="ru-RU" dirty="0" smtClean="0">
                <a:hlinkClick r:id="rId3"/>
              </a:rPr>
              <a:t>»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Способы </a:t>
            </a:r>
            <a:r>
              <a:rPr lang="ru-RU" dirty="0"/>
              <a:t>регистрации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</p:txBody>
      </p:sp>
      <p:pic>
        <p:nvPicPr>
          <p:cNvPr id="5" name="Picture 2" descr="C:\Users\Admin\Desktop\NPD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941168"/>
            <a:ext cx="621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Более подробная информация на: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https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://npd.nalog.ru/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9652" y="1988840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Бесплатное мобильное приложение «</a:t>
            </a:r>
            <a:r>
              <a:rPr lang="ru-RU" dirty="0">
                <a:hlinkClick r:id="rId5"/>
              </a:rPr>
              <a:t>Мой налог</a:t>
            </a:r>
            <a:r>
              <a:rPr lang="ru-RU" dirty="0"/>
              <a:t>»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hlinkClick r:id="rId3"/>
              </a:rPr>
              <a:t>Кабинет налогоплательщика</a:t>
            </a:r>
            <a:r>
              <a:rPr lang="ru-RU" dirty="0"/>
              <a:t> «Налога на профессиональный доход» на сайте ФНС России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0066B3"/>
                </a:solidFill>
                <a:latin typeface="Open Sans"/>
                <a:hlinkClick r:id="rId2"/>
              </a:rPr>
              <a:t>Уполномоченные банки</a:t>
            </a:r>
            <a:endParaRPr lang="ru-RU" dirty="0">
              <a:solidFill>
                <a:srgbClr val="405965"/>
              </a:solidFill>
              <a:latin typeface="Open Sans"/>
            </a:endParaRPr>
          </a:p>
          <a:p>
            <a:pPr algn="just"/>
            <a:endParaRPr lang="ru-RU" dirty="0"/>
          </a:p>
          <a:p>
            <a:pPr algn="just"/>
            <a:r>
              <a:rPr lang="ru-RU" dirty="0"/>
              <a:t>С помощью учетной записи Единого портала государственных и муниципальных услуг</a:t>
            </a:r>
            <a:endParaRPr lang="ru-RU" dirty="0"/>
          </a:p>
        </p:txBody>
      </p:sp>
      <p:pic>
        <p:nvPicPr>
          <p:cNvPr id="9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3" y="3216652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3" y="4030261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7" y="2564904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check-mark-clipart-color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7" y="1975343"/>
            <a:ext cx="484199" cy="4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0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994" y="4846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Регистрация занимает несколько минут. Заполнять заявление на бумаге не нужно. При регистрации в приложении «Мой налог» понадобится только паспорт для сканирования и проверки, а также фотография, которую можно сделать прямо на камеру смартфона.</a:t>
            </a:r>
            <a:endParaRPr lang="ru-RU" dirty="0"/>
          </a:p>
        </p:txBody>
      </p:sp>
      <p:pic>
        <p:nvPicPr>
          <p:cNvPr id="2055" name="Picture 7" descr="https://npd.nalog.ru/images/npd/npd-pic-00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88532"/>
            <a:ext cx="1791575" cy="38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npd.nalog.ru/images/npd/npd-pic-00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83336"/>
            <a:ext cx="1800200" cy="38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npd.nalog.ru/images/npd/re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9" y="1306935"/>
            <a:ext cx="1830708" cy="38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NPD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03" y="5819775"/>
            <a:ext cx="36004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2677" y="5986102"/>
            <a:ext cx="4851371" cy="70556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l">
              <a:buFont typeface="Georgia" pitchFamily="18" charset="0"/>
              <a:buNone/>
            </a:pPr>
            <a:r>
              <a:rPr lang="ru-RU" sz="4000" dirty="0" smtClean="0"/>
              <a:t>САМОЗАНЯТОСТЬ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1248797"/>
            <a:ext cx="3005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Регистрация очень простая.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Вместо </a:t>
            </a:r>
            <a:r>
              <a:rPr lang="ru-RU" dirty="0"/>
              <a:t>подписи заявления нужно просто моргнуть в камеру.</a:t>
            </a:r>
          </a:p>
          <a:p>
            <a:pPr algn="ctr"/>
            <a:r>
              <a:rPr lang="ru-RU" dirty="0"/>
              <a:t>Приложение уже доступно для </a:t>
            </a:r>
            <a:r>
              <a:rPr lang="ru-RU" dirty="0" smtClean="0"/>
              <a:t>скачивания в </a:t>
            </a:r>
            <a:r>
              <a:rPr lang="ru-RU" dirty="0" err="1" smtClean="0">
                <a:hlinkClick r:id="rId9"/>
              </a:rPr>
              <a:t>App</a:t>
            </a:r>
            <a:r>
              <a:rPr lang="ru-RU" dirty="0" smtClean="0">
                <a:hlinkClick r:id="rId9"/>
              </a:rPr>
              <a:t> </a:t>
            </a:r>
            <a:r>
              <a:rPr lang="ru-RU" dirty="0" err="1">
                <a:hlinkClick r:id="rId9"/>
              </a:rPr>
              <a:t>Store</a:t>
            </a:r>
            <a:r>
              <a:rPr lang="ru-RU" dirty="0"/>
              <a:t> </a:t>
            </a:r>
            <a:r>
              <a:rPr lang="ru-RU" dirty="0" smtClean="0">
                <a:hlinkClick r:id="rId10"/>
              </a:rPr>
              <a:t>и </a:t>
            </a:r>
            <a:r>
              <a:rPr lang="ru-RU" dirty="0" err="1" smtClean="0">
                <a:hlinkClick r:id="rId10"/>
              </a:rPr>
              <a:t>Google</a:t>
            </a:r>
            <a:r>
              <a:rPr lang="ru-RU" dirty="0" smtClean="0">
                <a:hlinkClick r:id="rId10"/>
              </a:rPr>
              <a:t> </a:t>
            </a:r>
            <a:r>
              <a:rPr lang="ru-RU" dirty="0" err="1" smtClean="0">
                <a:hlinkClick r:id="rId10"/>
              </a:rPr>
              <a:t>Play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272749" y="1951536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708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362</TotalTime>
  <Words>745</Words>
  <Application>Microsoft Office PowerPoint</Application>
  <PresentationFormat>Экран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2021-05-24T04:53:19Z</dcterms:created>
  <dcterms:modified xsi:type="dcterms:W3CDTF">2021-05-24T11:01:38Z</dcterms:modified>
</cp:coreProperties>
</file>