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3"/>
  </p:notesMasterIdLst>
  <p:sldIdLst>
    <p:sldId id="463" r:id="rId3"/>
    <p:sldId id="441" r:id="rId4"/>
    <p:sldId id="2145706869" r:id="rId5"/>
    <p:sldId id="2145706888" r:id="rId6"/>
    <p:sldId id="2145706882" r:id="rId7"/>
    <p:sldId id="445" r:id="rId8"/>
    <p:sldId id="2145706889" r:id="rId9"/>
    <p:sldId id="447" r:id="rId10"/>
    <p:sldId id="2145706884" r:id="rId11"/>
    <p:sldId id="455" r:id="rId12"/>
    <p:sldId id="2145706881" r:id="rId13"/>
    <p:sldId id="2145706887" r:id="rId14"/>
    <p:sldId id="2145706885" r:id="rId15"/>
    <p:sldId id="395" r:id="rId16"/>
    <p:sldId id="2145706876" r:id="rId17"/>
    <p:sldId id="2145706872" r:id="rId18"/>
    <p:sldId id="2145706878" r:id="rId19"/>
    <p:sldId id="2145706879" r:id="rId20"/>
    <p:sldId id="444" r:id="rId21"/>
    <p:sldId id="458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orient="horz" pos="3680" userDrawn="1">
          <p15:clr>
            <a:srgbClr val="A4A3A4"/>
          </p15:clr>
        </p15:guide>
        <p15:guide id="4" pos="4883" userDrawn="1">
          <p15:clr>
            <a:srgbClr val="A4A3A4"/>
          </p15:clr>
        </p15:guide>
        <p15:guide id="5" pos="5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C1C8"/>
    <a:srgbClr val="E9F2F8"/>
    <a:srgbClr val="3EC2C8"/>
    <a:srgbClr val="285070"/>
    <a:srgbClr val="DEEBF7"/>
    <a:srgbClr val="CFEE7A"/>
    <a:srgbClr val="44BFC5"/>
    <a:srgbClr val="B1B1B1"/>
    <a:srgbClr val="DFDFD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3979" autoAdjust="0"/>
  </p:normalViewPr>
  <p:slideViewPr>
    <p:cSldViewPr snapToGrid="0" showGuides="1">
      <p:cViewPr>
        <p:scale>
          <a:sx n="90" d="100"/>
          <a:sy n="90" d="100"/>
        </p:scale>
        <p:origin x="-576" y="-150"/>
      </p:cViewPr>
      <p:guideLst>
        <p:guide orient="horz" pos="913"/>
        <p:guide orient="horz" pos="3680"/>
        <p:guide pos="2525"/>
        <p:guide pos="4883"/>
        <p:guide pos="50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20621387412206"/>
          <c:y val="9.0156754660335875E-2"/>
          <c:w val="0.41854047734500277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CC-7149-9EE5-F5E81176CC6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CC-7149-9EE5-F5E81176CC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CC-7149-9EE5-F5E81176CC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полугодие 2022</c:v>
                </c:pt>
                <c:pt idx="1">
                  <c:v>1 полугодие 2023</c:v>
                </c:pt>
                <c:pt idx="2">
                  <c:v>1 полугодие 2024</c:v>
                </c:pt>
              </c:strCache>
            </c:strRef>
          </c:cat>
          <c:val>
            <c:numRef>
              <c:f>Лист1!$B$2:$B$4</c:f>
              <c:numCache>
                <c:formatCode>#,##0\ [$₽-419]</c:formatCode>
                <c:ptCount val="3"/>
                <c:pt idx="0">
                  <c:v>32537.5</c:v>
                </c:pt>
                <c:pt idx="1">
                  <c:v>35385.300000000003</c:v>
                </c:pt>
                <c:pt idx="2">
                  <c:v>41591.199999999997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4CC-7149-9EE5-F5E81176CC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5792256"/>
        <c:axId val="81047552"/>
      </c:barChart>
      <c:catAx>
        <c:axId val="65792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8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1047552"/>
        <c:crosses val="autoZero"/>
        <c:auto val="1"/>
        <c:lblAlgn val="ctr"/>
        <c:lblOffset val="100"/>
        <c:noMultiLvlLbl val="0"/>
      </c:catAx>
      <c:valAx>
        <c:axId val="81047552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6579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50110354376599"/>
          <c:y val="9.0156754660335875E-2"/>
          <c:w val="0.76649889645623404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D2E-2D4B-B55A-631E22352E3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D2E-2D4B-B55A-631E22352E3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D2E-2D4B-B55A-631E22352E3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2E-2D4B-B55A-631E22352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полугодие 2024</c:v>
                </c:pt>
                <c:pt idx="1">
                  <c:v>1 полугодие 2023</c:v>
                </c:pt>
                <c:pt idx="2">
                  <c:v>1 полугодие 2022</c:v>
                </c:pt>
              </c:strCache>
            </c:strRef>
          </c:cat>
          <c:val>
            <c:numRef>
              <c:f>Лист1!$B$2:$B$4</c:f>
              <c:numCache>
                <c:formatCode>#,##0\ [$₽-419]</c:formatCode>
                <c:ptCount val="3"/>
                <c:pt idx="0">
                  <c:v>41714</c:v>
                </c:pt>
                <c:pt idx="1">
                  <c:v>33980.5</c:v>
                </c:pt>
                <c:pt idx="2">
                  <c:v>27380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18"/>
        <c:axId val="83095552"/>
        <c:axId val="83099008"/>
      </c:barChart>
      <c:catAx>
        <c:axId val="83095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8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3099008"/>
        <c:crosses val="autoZero"/>
        <c:auto val="1"/>
        <c:lblAlgn val="ctr"/>
        <c:lblOffset val="100"/>
        <c:noMultiLvlLbl val="0"/>
      </c:catAx>
      <c:valAx>
        <c:axId val="83099008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8309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13910829182031E-2"/>
          <c:y val="0.10169964628199515"/>
          <c:w val="0.9473721783416359"/>
          <c:h val="0.6405968057082976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>
              <a:solidFill>
                <a:srgbClr val="3EC1C8"/>
              </a:solidFill>
            </a:ln>
          </c:spPr>
          <c:marker>
            <c:spPr>
              <a:solidFill>
                <a:srgbClr val="3EC1C8"/>
              </a:solidFill>
              <a:ln w="57150">
                <a:solidFill>
                  <a:srgbClr val="3EC1C8"/>
                </a:solidFill>
              </a:ln>
            </c:spPr>
          </c:marker>
          <c:dLbls>
            <c:dLbl>
              <c:idx val="0"/>
              <c:layout>
                <c:manualLayout>
                  <c:x val="-8.241640731872113E-2"/>
                  <c:y val="-0.15028343321959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DF-477F-9C55-DFA588965BF1}"/>
                </c:ext>
              </c:extLst>
            </c:dLbl>
            <c:dLbl>
              <c:idx val="1"/>
              <c:layout>
                <c:manualLayout>
                  <c:x val="-8.4622218032873869E-2"/>
                  <c:y val="-0.15688121054952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DF-477F-9C55-DFA588965BF1}"/>
                </c:ext>
              </c:extLst>
            </c:dLbl>
            <c:dLbl>
              <c:idx val="2"/>
              <c:layout>
                <c:manualLayout>
                  <c:x val="-7.7077430510724645E-2"/>
                  <c:y val="-0.14516886990034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DF-477F-9C55-DFA588965BF1}"/>
                </c:ext>
              </c:extLst>
            </c:dLbl>
            <c:dLbl>
              <c:idx val="3"/>
              <c:layout>
                <c:manualLayout>
                  <c:x val="-7.3944264416880998E-2"/>
                  <c:y val="-0.16892273867143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DF-477F-9C55-DFA588965BF1}"/>
                </c:ext>
              </c:extLst>
            </c:dLbl>
            <c:dLbl>
              <c:idx val="4"/>
              <c:layout>
                <c:manualLayout>
                  <c:x val="-8.5549771438484037E-2"/>
                  <c:y val="-0.15127146323364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DF-477F-9C55-DFA588965BF1}"/>
                </c:ext>
              </c:extLst>
            </c:dLbl>
            <c:dLbl>
              <c:idx val="5"/>
              <c:layout>
                <c:manualLayout>
                  <c:x val="-5.192813877022736E-2"/>
                  <c:y val="-0.15704533669004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DF-477F-9C55-DFA588965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Оценка 2024</c:v>
                </c:pt>
                <c:pt idx="5">
                  <c:v>План 2025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19.3</c:v>
                </c:pt>
                <c:pt idx="1">
                  <c:v>24.3</c:v>
                </c:pt>
                <c:pt idx="2">
                  <c:v>31.7</c:v>
                </c:pt>
                <c:pt idx="3">
                  <c:v>38.9</c:v>
                </c:pt>
                <c:pt idx="4">
                  <c:v>42.9</c:v>
                </c:pt>
                <c:pt idx="5">
                  <c:v>43.5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DDF-477F-9C55-DFA588965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00992"/>
        <c:axId val="133302528"/>
      </c:lineChart>
      <c:catAx>
        <c:axId val="13330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 i="0" baseline="0">
                <a:latin typeface="Century Gothic" panose="020B0502020202020204" pitchFamily="34" charset="0"/>
              </a:defRPr>
            </a:pPr>
            <a:endParaRPr lang="ru-RU"/>
          </a:p>
        </c:txPr>
        <c:crossAx val="133302528"/>
        <c:crosses val="autoZero"/>
        <c:auto val="1"/>
        <c:lblAlgn val="ctr"/>
        <c:lblOffset val="100"/>
        <c:noMultiLvlLbl val="0"/>
      </c:catAx>
      <c:valAx>
        <c:axId val="133302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330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3A783-B483-49F3-9790-0CF5FD10B95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CF9C0-C08C-4208-B0BC-223C063E0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57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187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64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64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3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64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513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976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976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097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77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41e10a65b8_2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241e10a65b8_2_189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000"/>
              <a:t>36 % студентов; 67 % выпускников, 85 % выпускников - </a:t>
            </a:r>
            <a:r>
              <a:rPr lang="ru" sz="1000">
                <a:solidFill>
                  <a:schemeClr val="dk1"/>
                </a:solidFill>
              </a:rPr>
              <a:t>PWC Инвестиционный аудит УР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241e10a65b8_2_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268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41e10a65b8_2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241e10a65b8_2_189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000"/>
              <a:t>36 % студентов; 67 % выпускников, 85 % выпускников - </a:t>
            </a:r>
            <a:r>
              <a:rPr lang="ru" sz="1000">
                <a:solidFill>
                  <a:schemeClr val="dk1"/>
                </a:solidFill>
              </a:rPr>
              <a:t>PWC Инвестиционный аудит УР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241e10a65b8_2_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268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97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627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62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461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461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0A29-4B7B-4826-A99B-3112D6481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6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http://E348E89CF33B21B9BC25D9F1D1228EFE.dms.sberbank.ru/E348E89CF33B21B9BC25D9F1D1228EFE-5ED1C973C31C90FC7C36F949D769D5E2-6227424B894C283F6AC6ACD07E1B20C7/1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http://E348E89CF33B21B9BC25D9F1D1228EFE.dms.sberbank.ru/E348E89CF33B21B9BC25D9F1D1228EFE-5ED1C973C31C90FC7C36F949D769D5E2-864ABC4BAC6087E45D43A3A62CC10499/1.png" TargetMode="External"/><Relationship Id="rId2" Type="http://schemas.openxmlformats.org/officeDocument/2006/relationships/image" Target="http://E348E89CF33B21B9BC25D9F1D1228EFE.dms.sberbank.ru/E348E89CF33B21B9BC25D9F1D1228EFE-5ED1C973C31C90FC7C36F949D769D5E2-EDBD9FAB6204A5787BBD7DE26935FA8E/1.png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http://E348E89CF33B21B9BC25D9F1D1228EFE.dms.sberbank.ru/E348E89CF33B21B9BC25D9F1D1228EFE-5ED1C973C31C90FC7C36F949D769D5E2-6227424B894C283F6AC6ACD07E1B20C7/1.png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http://E348E89CF33B21B9BC25D9F1D1228EFE.dms.sberbank.ru/E348E89CF33B21B9BC25D9F1D1228EFE-5ED1C973C31C90FC7C36F949D769D5E2-6227424B894C283F6AC6ACD07E1B20C7/1.png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http://E348E89CF33B21B9BC25D9F1D1228EFE.dms.sberbank.ru/E348E89CF33B21B9BC25D9F1D1228EFE-5ED1C973C31C90FC7C36F949D769D5E2-6227424B894C283F6AC6ACD07E1B20C7/1.png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B53C-CD79-5E47-9CFC-FA06961442C5}" type="datetime1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180E-362F-48AD-9BD5-4DAA39191A42}" type="slidenum">
              <a:rPr lang="ru-RU" smtClean="0"/>
              <a:t>‹#›</a:t>
            </a:fld>
            <a:endParaRPr lang="ru-RU"/>
          </a:p>
        </p:txBody>
      </p:sp>
      <p:pic>
        <p:nvPicPr>
          <p:cNvPr id="321" name="Рисунок 320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22" name="Рисунок 321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23" name="Рисунок 322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24" name="Рисунок 323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25" name="Рисунок 324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26" name="Рисунок 325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27" name="Рисунок 32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28" name="Рисунок 327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29" name="Рисунок 328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30" name="Рисунок 329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31" name="Рисунок 330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7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A34-B6FB-9E40-BE31-6A66E001C139}" type="datetime1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180E-362F-48AD-9BD5-4DAA3919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BD5F-163F-7E4F-9A15-F5CF22E17714}" type="datetime1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180E-362F-48AD-9BD5-4DAA3919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8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0656-C42F-6249-B5D4-9CAD062A88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http://E348E89CF33B21B9BC25D9F1D1228EFE.dms.sberbank.ru/E348E89CF33B21B9BC25D9F1D1228EFE-5ED1C973C31C90FC7C36F949D769D5E2-EDBD9FAB6204A5787BBD7DE26935FA8E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Рисунок 7" descr="http://E348E89CF33B21B9BC25D9F1D1228EFE.dms.sberbank.ru/E348E89CF33B21B9BC25D9F1D1228EFE-5ED1C973C31C90FC7C36F949D769D5E2-864ABC4BAC6087E45D43A3A62CC10499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6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92EE-1669-8E4E-B1BA-75965B529C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7" name="Рисунок 54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48" name="Рисунок 547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49" name="Рисунок 548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0" name="Рисунок 549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1" name="Рисунок 550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2" name="Рисунок 551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3" name="Рисунок 552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4" name="Рисунок 553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5" name="Рисунок 554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6" name="Рисунок 555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7" name="Рисунок 55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8" name="Рисунок 557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9" name="Рисунок 558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60" name="Рисунок 559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61" name="Рисунок 560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62" name="Рисунок 561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63" name="Рисунок 562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64" name="Рисунок 563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8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CE4A-844B-1142-AD0C-6FF385C976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79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85C0-A4DA-C645-97BE-5A845806F2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74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CD1F-2CAC-4348-8CFC-B1D01E4195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90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2571-061F-D240-8B0C-199BC1016F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49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F25-FB29-E149-8E0B-B46B00618B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25" name="Рисунок 424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26" name="Рисунок 425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27" name="Рисунок 42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28" name="Рисунок 427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29" name="Рисунок 428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0" name="Рисунок 429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1" name="Рисунок 430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2" name="Рисунок 431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3" name="Рисунок 432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4" name="Рисунок 433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5" name="Рисунок 434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6" name="Рисунок 435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7" name="Рисунок 436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8" name="Рисунок 437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40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69CA-A55B-7D46-A3BA-6A999DBA9C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6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BA3A-36CF-5E4B-8DA7-97678947EB89}" type="datetime1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180E-362F-48AD-9BD5-4DAA39191A42}" type="slidenum">
              <a:rPr lang="ru-RU" smtClean="0"/>
              <a:t>‹#›</a:t>
            </a:fld>
            <a:endParaRPr lang="ru-RU"/>
          </a:p>
        </p:txBody>
      </p:sp>
      <p:pic>
        <p:nvPicPr>
          <p:cNvPr id="21" name="Рисунок 20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" name="Рисунок 21" descr="http://E348E89CF33B21B9BC25D9F1D1228EFE.dms.sberbank.ru/E348E89CF33B21B9BC25D9F1D1228EFE-5ED1C973C31C90FC7C36F949D769D5E2-6227424B894C283F6AC6ACD07E1B20C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02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6EF5-A21C-D54D-A288-5B34DF5D10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69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764C-D07A-FC44-B40A-AEA33454D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28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544F-E8F9-8647-BA1A-0C2C2B54E4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2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0713-E32F-C04A-8C8C-ACB7EDB66D13}" type="datetime1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180E-362F-48AD-9BD5-4DAA3919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6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931C-22F3-9F41-8E0F-6E455A8A9536}" type="datetime1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180E-362F-48AD-9BD5-4DAA3919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73DC-3855-6B4F-8944-2D3EE1BC013B}" type="datetime1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180E-362F-48AD-9BD5-4DAA3919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67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C5ED-27F8-B34F-BAA4-02B20688C4E0}" type="datetime1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180E-362F-48AD-9BD5-4DAA3919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41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33-CEE9-9E41-AF6E-D307BB1C3F33}" type="datetime1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180E-362F-48AD-9BD5-4DAA3919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1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9C9-A043-9A40-BF1E-3FA8108DF4DE}" type="datetime1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180E-362F-48AD-9BD5-4DAA3919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3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C8A9-EF34-F643-8C56-553E62CD912C}" type="datetime1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180E-362F-48AD-9BD5-4DAA3919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3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16DA2-043F-6D40-997A-03297DB85850}" type="datetime1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6180E-362F-48AD-9BD5-4DAA3919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7F41-8901-264F-B32E-5AF2268560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52.jpeg"/><Relationship Id="rId5" Type="http://schemas.microsoft.com/office/2007/relationships/hdphoto" Target="../media/hdphoto1.wdp"/><Relationship Id="rId10" Type="http://schemas.openxmlformats.org/officeDocument/2006/relationships/image" Target="../media/image51.jpeg"/><Relationship Id="rId4" Type="http://schemas.openxmlformats.org/officeDocument/2006/relationships/image" Target="../media/image7.pn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1.jpeg"/><Relationship Id="rId3" Type="http://schemas.openxmlformats.org/officeDocument/2006/relationships/image" Target="../media/image2.png"/><Relationship Id="rId7" Type="http://schemas.openxmlformats.org/officeDocument/2006/relationships/image" Target="../media/image56.jpe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11" Type="http://schemas.openxmlformats.org/officeDocument/2006/relationships/image" Target="../media/image59.jpeg"/><Relationship Id="rId5" Type="http://schemas.microsoft.com/office/2007/relationships/hdphoto" Target="../media/hdphoto1.wdp"/><Relationship Id="rId10" Type="http://schemas.openxmlformats.org/officeDocument/2006/relationships/image" Target="../media/image58.jpeg"/><Relationship Id="rId4" Type="http://schemas.openxmlformats.org/officeDocument/2006/relationships/image" Target="../media/image7.png"/><Relationship Id="rId9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65.jpg"/><Relationship Id="rId5" Type="http://schemas.openxmlformats.org/officeDocument/2006/relationships/image" Target="../media/image10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11" Type="http://schemas.openxmlformats.org/officeDocument/2006/relationships/image" Target="../media/image37.svg"/><Relationship Id="rId5" Type="http://schemas.openxmlformats.org/officeDocument/2006/relationships/image" Target="../media/image8.jpe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4.svg"/><Relationship Id="rId11" Type="http://schemas.openxmlformats.org/officeDocument/2006/relationships/image" Target="../media/image108.sv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8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12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11" Type="http://schemas.openxmlformats.org/officeDocument/2006/relationships/image" Target="../media/image36.pn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image" Target="NUL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15" Type="http://schemas.openxmlformats.org/officeDocument/2006/relationships/image" Target="../media/image39.jpeg"/><Relationship Id="rId4" Type="http://schemas.openxmlformats.org/officeDocument/2006/relationships/image" Target="../media/image7.pn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BD45AF8-EBFD-2845-9B9C-90D6945F88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4"/>
            <a:ext cx="12192000" cy="68515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8874" y="2532640"/>
            <a:ext cx="6318702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2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Инвестиционная привлекательность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spc="-2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/>
              </a:rPr>
              <a:t>Юкамен</a:t>
            </a:r>
            <a:r>
              <a:rPr kumimoji="0" lang="ru-RU" sz="3200" b="0" i="0" u="none" strike="noStrike" kern="1200" cap="none" spc="-2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ского</a:t>
            </a:r>
            <a:r>
              <a:rPr kumimoji="0" lang="ru-RU" sz="32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</a:t>
            </a:r>
            <a:r>
              <a:rPr kumimoji="0" lang="ru-RU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района Удмуртской Республики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23A094DB-2A04-864D-A3FC-D867E6E3625C}"/>
              </a:ext>
            </a:extLst>
          </p:cNvPr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B948C-8865-DCE8-09C9-D696EDC24C60}"/>
              </a:ext>
            </a:extLst>
          </p:cNvPr>
          <p:cNvSpPr txBox="1"/>
          <p:nvPr/>
        </p:nvSpPr>
        <p:spPr>
          <a:xfrm>
            <a:off x="538874" y="5706575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Дамир </a:t>
            </a:r>
            <a:r>
              <a:rPr kumimoji="0" lang="ru-RU" sz="1800" b="0" i="0" u="none" strike="noStrike" kern="1200" cap="none" spc="-2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Касимов</a:t>
            </a:r>
            <a:endParaRPr lang="ru-RU" dirty="0"/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xmlns="" id="{A6E0DC4E-B348-7067-6EA0-B342FEBB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522" y="452163"/>
            <a:ext cx="1294683" cy="13179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86EB6DC-B9A7-6648-B655-3D610B70A7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749" y="30540"/>
            <a:ext cx="4325264" cy="24329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84" y="374142"/>
            <a:ext cx="834329" cy="14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4"/>
          <p:cNvSpPr txBox="1"/>
          <p:nvPr/>
        </p:nvSpPr>
        <p:spPr>
          <a:xfrm>
            <a:off x="417522" y="733293"/>
            <a:ext cx="1147077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800" b="1" spc="-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Инвестиционная площадка</a:t>
            </a:r>
          </a:p>
        </p:txBody>
      </p:sp>
      <p:sp>
        <p:nvSpPr>
          <p:cNvPr id="19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60545" y="8466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/>
            <a:r>
              <a: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18:23:08806:57</a:t>
            </a:r>
            <a:endParaRPr lang="ru-RU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57328" y="446571"/>
            <a:ext cx="2512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ontserrat SemiBold"/>
                <a:cs typeface="Montserrat SemiBold"/>
              </a:rPr>
              <a:t>Промышленность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6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802" y="-94575"/>
            <a:ext cx="1144262" cy="6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864109" y="46228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B053A5-73C3-560F-FC39-F8F0F1C1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3495" y="6275234"/>
            <a:ext cx="2844800" cy="365125"/>
          </a:xfrm>
        </p:spPr>
        <p:txBody>
          <a:bodyPr/>
          <a:lstStyle/>
          <a:p>
            <a:fld id="{104FCE4D-0376-47B7-89C6-617FB4B3266D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522" y="17611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62"/>
              </a:spcBef>
              <a:defRPr/>
            </a:pPr>
            <a:r>
              <a:rPr lang="ru-RU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Адрес  </a:t>
            </a:r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УР</a:t>
            </a:r>
            <a:r>
              <a: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, с. Юкаменское, ул. Первомайская </a:t>
            </a:r>
          </a:p>
        </p:txBody>
      </p:sp>
      <p:sp>
        <p:nvSpPr>
          <p:cNvPr id="29" name="object 14"/>
          <p:cNvSpPr txBox="1"/>
          <p:nvPr/>
        </p:nvSpPr>
        <p:spPr>
          <a:xfrm>
            <a:off x="417522" y="1320776"/>
            <a:ext cx="7541860" cy="290623"/>
          </a:xfrm>
          <a:prstGeom prst="rect">
            <a:avLst/>
          </a:prstGeom>
        </p:spPr>
        <p:txBody>
          <a:bodyPr vert="horz" wrap="square" lIns="0" tIns="13492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92">
              <a:spcBef>
                <a:spcPts val="106"/>
              </a:spcBef>
            </a:pPr>
            <a:r>
              <a:rPr lang="ru-RU" b="1" spc="-5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Площадка для реализации проекта в сфере деревообработки  </a:t>
            </a:r>
            <a:endParaRPr lang="ru-RU" b="1" spc="-5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17522" y="2130475"/>
            <a:ext cx="2968718" cy="450163"/>
            <a:chOff x="8196417" y="2177418"/>
            <a:chExt cx="2585898" cy="758240"/>
          </a:xfrm>
        </p:grpSpPr>
        <p:sp>
          <p:nvSpPr>
            <p:cNvPr id="32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9110246" y="1263589"/>
              <a:ext cx="758240" cy="2585898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sz="1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205200" y="2261626"/>
              <a:ext cx="2528042" cy="4821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062"/>
                </a:spcBef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Площадь </a:t>
              </a:r>
              <a:r>
                <a:rPr lang="ru-RU" sz="1400" b="1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- 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0,46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га</a:t>
              </a:r>
            </a:p>
          </p:txBody>
        </p:sp>
      </p:grpSp>
      <p:sp>
        <p:nvSpPr>
          <p:cNvPr id="38" name="TextBox 4"/>
          <p:cNvSpPr txBox="1"/>
          <p:nvPr/>
        </p:nvSpPr>
        <p:spPr>
          <a:xfrm>
            <a:off x="4086582" y="2103585"/>
            <a:ext cx="2947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Century Gothic" panose="020B0502020202020204" pitchFamily="34" charset="0"/>
              </a:rPr>
              <a:t>Преимущества: </a:t>
            </a:r>
            <a:r>
              <a:rPr lang="ru-RU" sz="1400" dirty="0">
                <a:latin typeface="Century Gothic" panose="020B0502020202020204" pitchFamily="34" charset="0"/>
              </a:rPr>
              <a:t>р</a:t>
            </a:r>
            <a:r>
              <a:rPr lang="ru-RU" sz="1400" dirty="0" smtClean="0">
                <a:latin typeface="Century Gothic" panose="020B0502020202020204" pitchFamily="34" charset="0"/>
              </a:rPr>
              <a:t>ядом находятся пилорама и цех 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по производству </a:t>
            </a:r>
            <a:r>
              <a:rPr lang="ru-RU" sz="1400" dirty="0" err="1" smtClean="0">
                <a:latin typeface="Century Gothic" panose="020B0502020202020204" pitchFamily="34" charset="0"/>
              </a:rPr>
              <a:t>газоблоков</a:t>
            </a:r>
            <a:r>
              <a:rPr lang="ru-RU" sz="1400" dirty="0" smtClean="0">
                <a:latin typeface="Century Gothic" panose="020B0502020202020204" pitchFamily="34" charset="0"/>
              </a:rPr>
              <a:t>, объездная дорога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14509" y="2745134"/>
            <a:ext cx="3245390" cy="625115"/>
            <a:chOff x="5250390" y="3082197"/>
            <a:chExt cx="2788372" cy="1142730"/>
          </a:xfrm>
        </p:grpSpPr>
        <p:sp>
          <p:nvSpPr>
            <p:cNvPr id="40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5971248" y="2361339"/>
              <a:ext cx="1142730" cy="2584446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sz="21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250390" y="3267676"/>
              <a:ext cx="2788372" cy="8776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062"/>
                </a:spcBef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Категория земель -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земли населенных пунктов</a:t>
              </a:r>
              <a:endPara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03523" y="3429000"/>
            <a:ext cx="6434281" cy="2775110"/>
            <a:chOff x="5128076" y="4248690"/>
            <a:chExt cx="4369314" cy="2893010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5899000" y="3524771"/>
              <a:ext cx="2874471" cy="432230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sz="21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128076" y="4427824"/>
              <a:ext cx="4351671" cy="27138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062"/>
                </a:spcBef>
                <a:defRPr/>
              </a:pPr>
              <a:r>
                <a:rPr lang="ru-RU" sz="1400" b="1" u="sng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Инженерная инфраструктура: </a:t>
              </a:r>
              <a:endParaRPr lang="ru-RU" sz="1400" b="1" u="sng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endParaRPr>
            </a:p>
            <a:p>
              <a:pPr>
                <a:spcBef>
                  <a:spcPts val="1062"/>
                </a:spcBef>
                <a:defRPr/>
              </a:pPr>
              <a:r>
                <a:rPr lang="ru-RU" sz="1400" b="1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Газ - в 10 метрах от участка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(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Р=0,6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мПа)Стоимость подключения от 200 тыс. руб.  Срок подключения до 18 мес. (мах).                                                                    </a:t>
              </a: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Электроснабжение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- трансформаторная подстанция мощность 250 </a:t>
              </a:r>
              <a:r>
                <a:rPr lang="ru-RU" sz="1400" kern="0" dirty="0" err="1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кВА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 (стоимость подключения до 150 кВт- 8,6 тыс. руб. за 1 кВт) Срок подключения до 6 мес.                                                             </a:t>
              </a: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Водоснабжение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– артезианская скважина с водонапорной башней на 25 куб. м.;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(Стоимость работ по подключению к сетям  до 100 тыс. руб. Срок подключения до 30 дней)                                                                           </a:t>
              </a: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Канализационная </a:t>
              </a:r>
              <a:r>
                <a:rPr lang="ru-RU" sz="1400" b="1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сеть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диаметром 200 мм в выгребную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емкость </a:t>
              </a: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Транспортная доступность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-  гравийная дорога</a:t>
              </a:r>
              <a:endPara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endParaRPr>
            </a:p>
          </p:txBody>
        </p:sp>
      </p:grpSp>
      <p:pic>
        <p:nvPicPr>
          <p:cNvPr id="25" name="Picture 6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706" y="2349652"/>
            <a:ext cx="5072847" cy="342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4"/>
          <p:cNvSpPr txBox="1"/>
          <p:nvPr/>
        </p:nvSpPr>
        <p:spPr>
          <a:xfrm>
            <a:off x="417522" y="733293"/>
            <a:ext cx="1147077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800" b="1" spc="-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Инвестиционная площадка</a:t>
            </a:r>
          </a:p>
        </p:txBody>
      </p:sp>
      <p:sp>
        <p:nvSpPr>
          <p:cNvPr id="19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60545" y="8466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/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18:23:013001:148</a:t>
            </a:r>
            <a:endParaRPr lang="ru-RU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57328" y="446571"/>
            <a:ext cx="2512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ontserrat SemiBold"/>
                <a:cs typeface="Montserrat SemiBold"/>
              </a:rPr>
              <a:t>Промышленность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6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802" y="-94575"/>
            <a:ext cx="1144262" cy="6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864109" y="46228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B053A5-73C3-560F-FC39-F8F0F1C1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3495" y="6275234"/>
            <a:ext cx="2844800" cy="365125"/>
          </a:xfrm>
        </p:spPr>
        <p:txBody>
          <a:bodyPr/>
          <a:lstStyle/>
          <a:p>
            <a:fld id="{104FCE4D-0376-47B7-89C6-617FB4B3266D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521" y="1635806"/>
            <a:ext cx="8191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62"/>
              </a:spcBef>
              <a:defRPr/>
            </a:pPr>
            <a:r>
              <a:rPr lang="ru-RU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Адрес  </a:t>
            </a:r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УР</a:t>
            </a:r>
            <a:r>
              <a: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, </a:t>
            </a:r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С-В от с</a:t>
            </a:r>
            <a:r>
              <a: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. </a:t>
            </a:r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Юкаменское (в 3 км от центра с. Юкаменское) </a:t>
            </a:r>
            <a:endParaRPr lang="ru-RU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9" name="object 14"/>
          <p:cNvSpPr txBox="1"/>
          <p:nvPr/>
        </p:nvSpPr>
        <p:spPr>
          <a:xfrm>
            <a:off x="417522" y="1320776"/>
            <a:ext cx="7541860" cy="290623"/>
          </a:xfrm>
          <a:prstGeom prst="rect">
            <a:avLst/>
          </a:prstGeom>
        </p:spPr>
        <p:txBody>
          <a:bodyPr vert="horz" wrap="square" lIns="0" tIns="13492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92">
              <a:spcBef>
                <a:spcPts val="106"/>
              </a:spcBef>
            </a:pPr>
            <a:r>
              <a:rPr lang="ru-RU" b="1" spc="-5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Земельный участок промышленного назначения  </a:t>
            </a:r>
            <a:endParaRPr lang="ru-RU" b="1" spc="-5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17522" y="2038847"/>
            <a:ext cx="2968718" cy="684886"/>
            <a:chOff x="8196417" y="2177418"/>
            <a:chExt cx="2585898" cy="758240"/>
          </a:xfrm>
        </p:grpSpPr>
        <p:sp>
          <p:nvSpPr>
            <p:cNvPr id="32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9110246" y="1263589"/>
              <a:ext cx="758240" cy="2585898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sz="1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205200" y="2261627"/>
              <a:ext cx="2528042" cy="31688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062"/>
                </a:spcBef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Площадь </a:t>
              </a:r>
              <a:r>
                <a:rPr lang="ru-RU" sz="1400" b="1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- 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39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га</a:t>
              </a:r>
            </a:p>
          </p:txBody>
        </p:sp>
      </p:grpSp>
      <p:sp>
        <p:nvSpPr>
          <p:cNvPr id="38" name="TextBox 4"/>
          <p:cNvSpPr txBox="1"/>
          <p:nvPr/>
        </p:nvSpPr>
        <p:spPr>
          <a:xfrm>
            <a:off x="3552207" y="2038846"/>
            <a:ext cx="3403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Century Gothic" panose="020B0502020202020204" pitchFamily="34" charset="0"/>
              </a:rPr>
              <a:t>Преимущества: </a:t>
            </a:r>
            <a:r>
              <a:rPr lang="ru-RU" sz="1400" dirty="0" smtClean="0">
                <a:latin typeface="Century Gothic" panose="020B0502020202020204" pitchFamily="34" charset="0"/>
              </a:rPr>
              <a:t>удаленность от населенного пункта, подъездные пути</a:t>
            </a:r>
            <a:r>
              <a:rPr lang="en-US" sz="1400" b="1" dirty="0" smtClean="0"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latin typeface="Century Gothic" panose="020B0502020202020204" pitchFamily="34" charset="0"/>
              </a:rPr>
              <a:t>в асфальтовом исполнении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17522" y="2729452"/>
            <a:ext cx="6604794" cy="918662"/>
            <a:chOff x="5250390" y="3082197"/>
            <a:chExt cx="2927892" cy="3358684"/>
          </a:xfrm>
        </p:grpSpPr>
        <p:sp>
          <p:nvSpPr>
            <p:cNvPr id="40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5971248" y="2361339"/>
              <a:ext cx="1142730" cy="2584446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sz="21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250390" y="3267676"/>
              <a:ext cx="2927892" cy="31732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062"/>
                </a:spcBef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Категория земель-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назначения</a:t>
              </a:r>
              <a:endPara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99896" y="3586562"/>
            <a:ext cx="6330185" cy="3117348"/>
            <a:chOff x="5128076" y="4248690"/>
            <a:chExt cx="4369314" cy="3177378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5899000" y="3524771"/>
              <a:ext cx="2874471" cy="432230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sz="21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128076" y="4409286"/>
              <a:ext cx="4351671" cy="301678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062"/>
                </a:spcBef>
                <a:defRPr/>
              </a:pPr>
              <a:r>
                <a:rPr lang="ru-RU" sz="1400" b="1" u="sng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Инженерная инфраструктура: </a:t>
              </a:r>
              <a:endParaRPr lang="ru-RU" sz="1400" b="1" u="sng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endParaRPr>
            </a:p>
            <a:p>
              <a:pPr>
                <a:spcBef>
                  <a:spcPts val="1062"/>
                </a:spcBef>
                <a:defRPr/>
              </a:pPr>
              <a:r>
                <a:rPr lang="ru-RU" sz="1400" b="1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Газ </a:t>
              </a: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–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точка подключения в 50 м.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от участка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(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Р=0,6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мПа)Стоимость подключения от 200 тыс. руб.  Срок подключения до 18 мес. (мах).                                                                    </a:t>
              </a: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Электричество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-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точка подключения в 50 м. (стоимость подключения до 150 кВт- 8,6 тыс. руб. за 1 кВт) Срок подключения до 6 мес.                                                             </a:t>
              </a:r>
              <a:endPara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endParaRPr>
            </a:p>
            <a:p>
              <a:pPr>
                <a:spcBef>
                  <a:spcPts val="1062"/>
                </a:spcBef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Водоснабжение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–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точка подключения отсутствует, требуется бурение скважины(Стоимость работ по бурению скважины </a:t>
              </a:r>
              <a:r>
                <a:rPr lang="ru-RU" sz="1400" kern="0" dirty="0" smtClean="0">
                  <a:latin typeface="Century Gothic" panose="020B0502020202020204" pitchFamily="34" charset="0"/>
                  <a:cs typeface="Arial"/>
                </a:rPr>
                <a:t>до 100 тыс. руб.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Срок -до 30 дней)                                                                           </a:t>
              </a: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Канализационная сеть- 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требуется установка автономной канализации                                                                                   </a:t>
              </a: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Транспортная доступность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– дорога в асфальтовом исполнении</a:t>
              </a:r>
              <a:endPara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endParaRPr>
            </a:p>
          </p:txBody>
        </p:sp>
      </p:grpSp>
      <p:pic>
        <p:nvPicPr>
          <p:cNvPr id="25" name="Picture 6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07" y="2043008"/>
            <a:ext cx="5117058" cy="352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4"/>
          <p:cNvSpPr txBox="1"/>
          <p:nvPr/>
        </p:nvSpPr>
        <p:spPr>
          <a:xfrm>
            <a:off x="417522" y="733293"/>
            <a:ext cx="1147077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800" b="1" spc="-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Инвестиционная площадка</a:t>
            </a:r>
          </a:p>
        </p:txBody>
      </p:sp>
      <p:sp>
        <p:nvSpPr>
          <p:cNvPr id="19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57328" y="446571"/>
            <a:ext cx="2512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ontserrat SemiBold"/>
                <a:cs typeface="Montserrat SemiBold"/>
              </a:rPr>
              <a:t>Промышленность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6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802" y="-94575"/>
            <a:ext cx="1144262" cy="6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864109" y="46228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B053A5-73C3-560F-FC39-F8F0F1C1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3495" y="6275234"/>
            <a:ext cx="2844800" cy="365125"/>
          </a:xfrm>
        </p:spPr>
        <p:txBody>
          <a:bodyPr/>
          <a:lstStyle/>
          <a:p>
            <a:fld id="{104FCE4D-0376-47B7-89C6-617FB4B3266D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522" y="163580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62"/>
              </a:spcBef>
              <a:defRPr/>
            </a:pPr>
            <a:r>
              <a:rPr lang="ru-RU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Адрес  </a:t>
            </a:r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УР</a:t>
            </a:r>
            <a:r>
              <a: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, </a:t>
            </a:r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с</a:t>
            </a:r>
            <a:r>
              <a: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. </a:t>
            </a:r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Юкаменское, ул. Северная </a:t>
            </a:r>
            <a:endParaRPr lang="ru-RU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9" name="object 14"/>
          <p:cNvSpPr txBox="1"/>
          <p:nvPr/>
        </p:nvSpPr>
        <p:spPr>
          <a:xfrm>
            <a:off x="417522" y="1320776"/>
            <a:ext cx="7541860" cy="290623"/>
          </a:xfrm>
          <a:prstGeom prst="rect">
            <a:avLst/>
          </a:prstGeom>
        </p:spPr>
        <p:txBody>
          <a:bodyPr vert="horz" wrap="square" lIns="0" tIns="13492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92">
              <a:spcBef>
                <a:spcPts val="106"/>
              </a:spcBef>
            </a:pPr>
            <a:r>
              <a:rPr lang="ru-RU" b="1" spc="-5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Земельный участок промышленного назначения  </a:t>
            </a:r>
            <a:endParaRPr lang="ru-RU" b="1" spc="-5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17523" y="2038844"/>
            <a:ext cx="2968718" cy="282651"/>
            <a:chOff x="8196418" y="2177417"/>
            <a:chExt cx="2585898" cy="401099"/>
          </a:xfrm>
        </p:grpSpPr>
        <p:sp>
          <p:nvSpPr>
            <p:cNvPr id="32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9288818" y="1085017"/>
              <a:ext cx="401097" cy="2585898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sz="1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205200" y="2261627"/>
              <a:ext cx="2528042" cy="31688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062"/>
                </a:spcBef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Площадь </a:t>
              </a:r>
              <a:r>
                <a:rPr lang="ru-RU" sz="1400" b="1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- 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0,34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га</a:t>
              </a:r>
            </a:p>
          </p:txBody>
        </p:sp>
      </p:grpSp>
      <p:sp>
        <p:nvSpPr>
          <p:cNvPr id="38" name="TextBox 4"/>
          <p:cNvSpPr txBox="1"/>
          <p:nvPr/>
        </p:nvSpPr>
        <p:spPr>
          <a:xfrm>
            <a:off x="3293189" y="2051543"/>
            <a:ext cx="306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Century Gothic" panose="020B0502020202020204" pitchFamily="34" charset="0"/>
              </a:rPr>
              <a:t>Преимущества: </a:t>
            </a:r>
            <a:r>
              <a:rPr lang="ru-RU" sz="1400" dirty="0" smtClean="0">
                <a:latin typeface="Century Gothic" panose="020B0502020202020204" pitchFamily="34" charset="0"/>
              </a:rPr>
              <a:t>вблизи производственные предприятия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15302" y="2727224"/>
            <a:ext cx="5941877" cy="530863"/>
            <a:chOff x="5250390" y="3082197"/>
            <a:chExt cx="2634022" cy="1940867"/>
          </a:xfrm>
        </p:grpSpPr>
        <p:sp>
          <p:nvSpPr>
            <p:cNvPr id="40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5971248" y="2361339"/>
              <a:ext cx="1142730" cy="2584446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sz="21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250390" y="3267676"/>
              <a:ext cx="2634022" cy="175538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062"/>
                </a:spcBef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Категория земель -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земли населенных пунктов под строительство производственной базы </a:t>
              </a:r>
              <a:endPara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49290" y="3258088"/>
            <a:ext cx="6138365" cy="3254900"/>
            <a:chOff x="5120701" y="4248690"/>
            <a:chExt cx="4359046" cy="3393183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5844620" y="3524771"/>
              <a:ext cx="2874471" cy="432230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sz="21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128076" y="4409286"/>
              <a:ext cx="4351671" cy="32325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062"/>
                </a:spcBef>
                <a:defRPr/>
              </a:pPr>
              <a:r>
                <a:rPr lang="ru-RU" sz="1400" b="1" u="sng" kern="0" dirty="0" smtClean="0">
                  <a:latin typeface="Century Gothic" panose="020B0502020202020204" pitchFamily="34" charset="0"/>
                  <a:cs typeface="Arial"/>
                </a:rPr>
                <a:t>Инженерная инфраструктура: </a:t>
              </a:r>
              <a:endParaRPr lang="ru-RU" sz="1400" b="1" u="sng" kern="0" dirty="0">
                <a:latin typeface="Century Gothic" panose="020B0502020202020204" pitchFamily="34" charset="0"/>
                <a:cs typeface="Arial"/>
              </a:endParaRPr>
            </a:p>
            <a:p>
              <a:pPr>
                <a:spcBef>
                  <a:spcPts val="1062"/>
                </a:spcBef>
                <a:defRPr/>
              </a:pPr>
              <a:r>
                <a:rPr lang="ru-RU" sz="1400" b="1" kern="0" dirty="0">
                  <a:latin typeface="Century Gothic" panose="020B0502020202020204" pitchFamily="34" charset="0"/>
                  <a:cs typeface="Arial"/>
                </a:rPr>
                <a:t>Газ </a:t>
              </a:r>
              <a:r>
                <a:rPr lang="ru-RU" sz="1400" b="1" kern="0" dirty="0" smtClean="0">
                  <a:latin typeface="Century Gothic" panose="020B0502020202020204" pitchFamily="34" charset="0"/>
                  <a:cs typeface="Arial"/>
                </a:rPr>
                <a:t>– </a:t>
              </a:r>
              <a:r>
                <a:rPr lang="ru-RU" sz="1400" kern="0" dirty="0" smtClean="0">
                  <a:latin typeface="Century Gothic" panose="020B0502020202020204" pitchFamily="34" charset="0"/>
                  <a:cs typeface="Arial"/>
                </a:rPr>
                <a:t>точка подключения в 60 м. </a:t>
              </a:r>
              <a:r>
                <a:rPr lang="ru-RU" sz="1400" kern="0" dirty="0">
                  <a:latin typeface="Century Gothic" panose="020B0502020202020204" pitchFamily="34" charset="0"/>
                  <a:cs typeface="Arial"/>
                </a:rPr>
                <a:t>от участка </a:t>
              </a:r>
              <a:r>
                <a:rPr lang="ru-RU" sz="1400" kern="0" dirty="0" smtClean="0">
                  <a:latin typeface="Century Gothic" panose="020B0502020202020204" pitchFamily="34" charset="0"/>
                  <a:cs typeface="Arial"/>
                </a:rPr>
                <a:t>(</a:t>
              </a:r>
              <a:r>
                <a:rPr lang="ru-RU" sz="1400" kern="0" dirty="0">
                  <a:latin typeface="Century Gothic" panose="020B0502020202020204" pitchFamily="34" charset="0"/>
                  <a:cs typeface="Arial"/>
                </a:rPr>
                <a:t>Р=0,6 </a:t>
              </a:r>
              <a:r>
                <a:rPr lang="ru-RU" sz="1400" kern="0" dirty="0" smtClean="0">
                  <a:latin typeface="Century Gothic" panose="020B0502020202020204" pitchFamily="34" charset="0"/>
                  <a:cs typeface="Arial"/>
                </a:rPr>
                <a:t>мПа)Стоимость подключения от 200 тыс. руб.  Срок подключения до 18 мес. (мах).                                                                    </a:t>
              </a:r>
              <a:r>
                <a:rPr lang="ru-RU" sz="1400" b="1" kern="0" dirty="0" smtClean="0">
                  <a:latin typeface="Century Gothic" panose="020B0502020202020204" pitchFamily="34" charset="0"/>
                  <a:cs typeface="Arial"/>
                </a:rPr>
                <a:t>Электричество </a:t>
              </a:r>
              <a:r>
                <a:rPr lang="ru-RU" sz="1400" kern="0" dirty="0" smtClean="0"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ru-RU" sz="1400" kern="0" dirty="0">
                  <a:latin typeface="Century Gothic" panose="020B0502020202020204" pitchFamily="34" charset="0"/>
                  <a:cs typeface="Arial"/>
                </a:rPr>
                <a:t>- </a:t>
              </a:r>
              <a:r>
                <a:rPr lang="ru-RU" sz="1400" kern="0" dirty="0" smtClean="0">
                  <a:latin typeface="Century Gothic" panose="020B0502020202020204" pitchFamily="34" charset="0"/>
                  <a:cs typeface="Arial"/>
                </a:rPr>
                <a:t>точка подключения в 25 м. (стоимость подключения до 150 кВт- 8,6 тыс. руб. за 1 кВт) Срок подключения до 6 мес.                                                             </a:t>
              </a:r>
            </a:p>
            <a:p>
              <a:pPr>
                <a:spcBef>
                  <a:spcPts val="1062"/>
                </a:spcBef>
                <a:defRPr/>
              </a:pPr>
              <a:r>
                <a:rPr lang="ru-RU" sz="1400" b="1" kern="0" dirty="0" smtClean="0">
                  <a:latin typeface="Century Gothic" panose="020B0502020202020204" pitchFamily="34" charset="0"/>
                  <a:cs typeface="Arial"/>
                </a:rPr>
                <a:t>Водоснабжение </a:t>
              </a:r>
              <a:r>
                <a:rPr lang="ru-RU" sz="1400" kern="0" dirty="0">
                  <a:latin typeface="Century Gothic" panose="020B0502020202020204" pitchFamily="34" charset="0"/>
                  <a:cs typeface="Arial"/>
                </a:rPr>
                <a:t>– </a:t>
              </a:r>
              <a:r>
                <a:rPr lang="ru-RU" sz="1400" kern="0" dirty="0" smtClean="0">
                  <a:latin typeface="Century Gothic" panose="020B0502020202020204" pitchFamily="34" charset="0"/>
                  <a:cs typeface="Arial"/>
                </a:rPr>
                <a:t>точка подключения в 80 м</a:t>
              </a:r>
              <a:r>
                <a:rPr lang="ru-RU" sz="1400" kern="0" dirty="0"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(Стоимость работ по подключению к сетям  до 100 тыс. руб. Срок подключения до 30 дней) </a:t>
              </a:r>
              <a:endParaRPr lang="ru-RU" sz="14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endParaRPr>
            </a:p>
            <a:p>
              <a:pPr>
                <a:spcBef>
                  <a:spcPts val="1062"/>
                </a:spcBef>
                <a:defRPr/>
              </a:pPr>
              <a:r>
                <a:rPr lang="ru-RU" sz="1400" b="1" kern="0" dirty="0" smtClean="0">
                  <a:latin typeface="Century Gothic" panose="020B0502020202020204" pitchFamily="34" charset="0"/>
                  <a:cs typeface="Arial"/>
                </a:rPr>
                <a:t>Канализационная сеть-  </a:t>
              </a:r>
              <a:r>
                <a:rPr lang="ru-RU" sz="1400" kern="0" dirty="0" smtClean="0">
                  <a:latin typeface="Century Gothic" panose="020B0502020202020204" pitchFamily="34" charset="0"/>
                  <a:cs typeface="Arial"/>
                </a:rPr>
                <a:t>требуется установка автономной канализации                                                                                   </a:t>
              </a:r>
              <a:r>
                <a:rPr lang="ru-RU" sz="1400" b="1" kern="0" dirty="0" smtClean="0">
                  <a:latin typeface="Century Gothic" panose="020B0502020202020204" pitchFamily="34" charset="0"/>
                  <a:cs typeface="Arial"/>
                </a:rPr>
                <a:t>Транспортная доступность </a:t>
              </a:r>
              <a:r>
                <a:rPr lang="ru-RU" sz="1400" kern="0" dirty="0" smtClean="0">
                  <a:latin typeface="Century Gothic" panose="020B0502020202020204" pitchFamily="34" charset="0"/>
                  <a:cs typeface="Arial"/>
                </a:rPr>
                <a:t>– гравийная дорога</a:t>
              </a:r>
              <a:endParaRPr lang="ru-RU" sz="1400" kern="0" dirty="0">
                <a:latin typeface="Century Gothic" panose="020B0502020202020204" pitchFamily="34" charset="0"/>
                <a:cs typeface="Arial"/>
              </a:endParaRPr>
            </a:p>
          </p:txBody>
        </p:sp>
      </p:grpSp>
      <p:pic>
        <p:nvPicPr>
          <p:cNvPr id="25" name="Picture 6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35" y="1972529"/>
            <a:ext cx="5564220" cy="347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5560545" y="8466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/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18:23:088031:162</a:t>
            </a:r>
            <a:endParaRPr lang="ru-RU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bject 14"/>
          <p:cNvSpPr txBox="1"/>
          <p:nvPr/>
        </p:nvSpPr>
        <p:spPr>
          <a:xfrm>
            <a:off x="417522" y="733293"/>
            <a:ext cx="1147077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800" b="1" spc="-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Инвестиционная площадка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57328" y="446571"/>
            <a:ext cx="2512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ontserrat SemiBold"/>
                <a:cs typeface="Montserrat SemiBold"/>
              </a:rPr>
              <a:t>Промышленность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802" y="-94575"/>
            <a:ext cx="1144262" cy="6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864109" y="46228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417521" y="1214890"/>
            <a:ext cx="11470774" cy="290623"/>
          </a:xfrm>
          <a:prstGeom prst="rect">
            <a:avLst/>
          </a:prstGeom>
        </p:spPr>
        <p:txBody>
          <a:bodyPr vert="horz" wrap="square" lIns="0" tIns="13492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92">
              <a:spcBef>
                <a:spcPts val="106"/>
              </a:spcBef>
            </a:pPr>
            <a:r>
              <a:rPr lang="ru-RU" b="1" spc="-5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Площадка для реализации проекта в сфере индивидуального жилищного строительства  </a:t>
            </a:r>
            <a:endParaRPr lang="ru-RU" b="1" spc="-5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7522" y="163580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62"/>
              </a:spcBef>
              <a:defRPr/>
            </a:pPr>
            <a:r>
              <a:rPr lang="ru-RU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Адрес  </a:t>
            </a:r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с</a:t>
            </a:r>
            <a:r>
              <a: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. </a:t>
            </a:r>
            <a:r>
              <a:rPr lang="ru-RU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Юкаменское, ул. Первомайская  </a:t>
            </a:r>
            <a:endParaRPr lang="ru-RU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17522" y="2038847"/>
            <a:ext cx="2968718" cy="684886"/>
            <a:chOff x="8196417" y="2177418"/>
            <a:chExt cx="2585898" cy="758240"/>
          </a:xfrm>
        </p:grpSpPr>
        <p:sp>
          <p:nvSpPr>
            <p:cNvPr id="15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9110246" y="1263589"/>
              <a:ext cx="758240" cy="2585898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sz="1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205200" y="2261627"/>
              <a:ext cx="2528042" cy="31688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062"/>
                </a:spcBef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Площадь </a:t>
              </a:r>
              <a:r>
                <a:rPr lang="ru-RU" sz="1400" b="1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- 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6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га</a:t>
              </a:r>
            </a:p>
          </p:txBody>
        </p:sp>
      </p:grpSp>
      <p:sp>
        <p:nvSpPr>
          <p:cNvPr id="17" name="TextBox 4"/>
          <p:cNvSpPr txBox="1"/>
          <p:nvPr/>
        </p:nvSpPr>
        <p:spPr>
          <a:xfrm>
            <a:off x="3565596" y="2086666"/>
            <a:ext cx="294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Century Gothic" panose="020B0502020202020204" pitchFamily="34" charset="0"/>
              </a:rPr>
              <a:t>Преимущества: </a:t>
            </a:r>
            <a:r>
              <a:rPr lang="ru-RU" sz="1400" dirty="0" smtClean="0">
                <a:latin typeface="Century Gothic" panose="020B0502020202020204" pitchFamily="34" charset="0"/>
              </a:rPr>
              <a:t>микрорайон жилой застройки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14328" y="2738938"/>
            <a:ext cx="6604794" cy="530863"/>
            <a:chOff x="5250390" y="3082197"/>
            <a:chExt cx="2927892" cy="1940867"/>
          </a:xfrm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5971248" y="2361339"/>
              <a:ext cx="1142730" cy="2584446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sz="21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250390" y="3267676"/>
              <a:ext cx="2927892" cy="175538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062"/>
                </a:spcBef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Категория земель-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земли населенных пунктов под жилищную застройку</a:t>
              </a:r>
              <a:endPara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71356" y="3246592"/>
            <a:ext cx="6242166" cy="3611408"/>
            <a:chOff x="5092112" y="4248690"/>
            <a:chExt cx="4405278" cy="3764837"/>
          </a:xfrm>
        </p:grpSpPr>
        <p:sp>
          <p:nvSpPr>
            <p:cNvPr id="22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5899000" y="3524771"/>
              <a:ext cx="2874471" cy="432230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sz="21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92112" y="4409286"/>
              <a:ext cx="4387635" cy="36042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062"/>
                </a:spcBef>
                <a:defRPr/>
              </a:pPr>
              <a:r>
                <a:rPr lang="ru-RU" sz="1400" b="1" u="sng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Инженерная инфраструктура: </a:t>
              </a:r>
              <a:endParaRPr lang="ru-RU" sz="1400" b="1" u="sng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endParaRPr>
            </a:p>
            <a:p>
              <a:pPr>
                <a:spcBef>
                  <a:spcPts val="1062"/>
                </a:spcBef>
                <a:defRPr/>
              </a:pPr>
              <a:r>
                <a:rPr lang="ru-RU" sz="1400" b="1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Газ </a:t>
              </a: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– </a:t>
              </a:r>
              <a:r>
                <a:rPr lang="ru-RU" sz="1400" kern="0" dirty="0" smtClean="0">
                  <a:latin typeface="Century Gothic" panose="020B0502020202020204" pitchFamily="34" charset="0"/>
                  <a:cs typeface="Arial"/>
                </a:rPr>
                <a:t>точка подключения в 50 м. </a:t>
              </a:r>
              <a:r>
                <a:rPr lang="ru-RU" sz="1400" kern="0" dirty="0">
                  <a:latin typeface="Century Gothic" panose="020B0502020202020204" pitchFamily="34" charset="0"/>
                  <a:cs typeface="Arial"/>
                </a:rPr>
                <a:t>от участка </a:t>
              </a:r>
              <a:r>
                <a:rPr lang="ru-RU" sz="1400" kern="0" dirty="0" smtClean="0">
                  <a:latin typeface="Century Gothic" panose="020B0502020202020204" pitchFamily="34" charset="0"/>
                  <a:cs typeface="Arial"/>
                </a:rPr>
                <a:t>(</a:t>
              </a:r>
              <a:r>
                <a:rPr lang="ru-RU" sz="1400" kern="0" dirty="0">
                  <a:latin typeface="Century Gothic" panose="020B0502020202020204" pitchFamily="34" charset="0"/>
                  <a:cs typeface="Arial"/>
                </a:rPr>
                <a:t>Р=0,6 </a:t>
              </a:r>
              <a:r>
                <a:rPr lang="ru-RU" sz="1400" kern="0" dirty="0" smtClean="0">
                  <a:latin typeface="Century Gothic" panose="020B0502020202020204" pitchFamily="34" charset="0"/>
                  <a:cs typeface="Arial"/>
                </a:rPr>
                <a:t>мПа)Стоимость подключения от 200 тыс. руб.  Срок подключения до 18 мес. (мах).</a:t>
              </a:r>
              <a:r>
                <a:rPr lang="ru-RU" sz="1400" kern="0" dirty="0" smtClean="0">
                  <a:solidFill>
                    <a:srgbClr val="FF0000"/>
                  </a:solidFill>
                  <a:latin typeface="Century Gothic" panose="020B0502020202020204" pitchFamily="34" charset="0"/>
                  <a:cs typeface="Arial"/>
                </a:rPr>
                <a:t>                                                                    </a:t>
              </a: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Электричество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- </a:t>
              </a:r>
              <a:r>
                <a:rPr lang="ru-RU" sz="1400" kern="0" dirty="0" smtClean="0">
                  <a:latin typeface="Century Gothic" panose="020B0502020202020204" pitchFamily="34" charset="0"/>
                  <a:cs typeface="Arial"/>
                </a:rPr>
                <a:t>точка подключения в 60 м. (стоимость подключения до 150 кВт- 8,6 тыс. руб. за 1 кВт) Срок подключения до 6 мес.  </a:t>
              </a:r>
              <a:r>
                <a:rPr lang="ru-RU" sz="1400" kern="0" dirty="0" smtClean="0">
                  <a:solidFill>
                    <a:srgbClr val="FF0000"/>
                  </a:solidFill>
                  <a:latin typeface="Century Gothic" panose="020B0502020202020204" pitchFamily="34" charset="0"/>
                  <a:cs typeface="Arial"/>
                </a:rPr>
                <a:t>                                                           </a:t>
              </a:r>
            </a:p>
            <a:p>
              <a:pPr>
                <a:spcBef>
                  <a:spcPts val="1062"/>
                </a:spcBef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Водоснабжение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– </a:t>
              </a:r>
              <a:r>
                <a:rPr lang="ru-RU" sz="1400" kern="0" dirty="0" smtClean="0">
                  <a:latin typeface="Century Gothic" panose="020B0502020202020204" pitchFamily="34" charset="0"/>
                  <a:cs typeface="Arial"/>
                </a:rPr>
                <a:t>точка подключения 50 м. Стоимость подключения одного домовладения до 6 тыс. руб. Срок -до 30 дней)                                                       </a:t>
              </a:r>
              <a:r>
                <a:rPr lang="ru-RU" sz="1400" kern="0" dirty="0" smtClean="0">
                  <a:solidFill>
                    <a:srgbClr val="FF0000"/>
                  </a:solidFill>
                  <a:latin typeface="Century Gothic" panose="020B0502020202020204" pitchFamily="34" charset="0"/>
                  <a:cs typeface="Arial"/>
                </a:rPr>
                <a:t>                 </a:t>
              </a:r>
            </a:p>
            <a:p>
              <a:pPr>
                <a:spcBef>
                  <a:spcPts val="1062"/>
                </a:spcBef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Канализационная сеть-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требуется установка автономной канализации. </a:t>
              </a:r>
            </a:p>
            <a:p>
              <a:pPr>
                <a:spcBef>
                  <a:spcPts val="1062"/>
                </a:spcBef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Транспортная доступность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– дорога до земельного участка в асфальтовом исполнении</a:t>
              </a:r>
              <a:endPara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endParaRPr>
            </a:p>
          </p:txBody>
        </p:sp>
      </p:grpSp>
      <p:pic>
        <p:nvPicPr>
          <p:cNvPr id="1026" name="Picture 2" descr="C:\Users\Человек\AppData\Local\Packages\Microsoft.Windows.Photos_8wekyb3d8bbwe\TempState\ShareServiceTempFolder\ИЖС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89" y="2114908"/>
            <a:ext cx="5409565" cy="350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8">
            <a:extLst>
              <a:ext uri="{FF2B5EF4-FFF2-40B4-BE49-F238E27FC236}">
                <a16:creationId xmlns:a16="http://schemas.microsoft.com/office/drawing/2014/main" xmlns="" id="{9CAB7C8C-186A-DC4A-A06E-95EF7095FE63}"/>
              </a:ext>
            </a:extLst>
          </p:cNvPr>
          <p:cNvSpPr/>
          <p:nvPr/>
        </p:nvSpPr>
        <p:spPr>
          <a:xfrm rot="16200000">
            <a:off x="6663580" y="480967"/>
            <a:ext cx="3658124" cy="6603957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14"/>
          <p:cNvSpPr txBox="1"/>
          <p:nvPr/>
        </p:nvSpPr>
        <p:spPr>
          <a:xfrm>
            <a:off x="810943" y="563165"/>
            <a:ext cx="1147077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800" b="1" spc="-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Проекты развития социальной сферы </a:t>
            </a:r>
            <a:r>
              <a:rPr lang="ru-RU" sz="2800" b="1" spc="-5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(МЧП</a:t>
            </a:r>
            <a:r>
              <a:rPr lang="ru-RU" sz="2800" b="1" spc="-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)</a:t>
            </a:r>
          </a:p>
        </p:txBody>
      </p:sp>
      <p:sp>
        <p:nvSpPr>
          <p:cNvPr id="19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2692BE8C-8110-C841-A536-24DF019BD00E}"/>
              </a:ext>
            </a:extLst>
          </p:cNvPr>
          <p:cNvSpPr/>
          <p:nvPr/>
        </p:nvSpPr>
        <p:spPr>
          <a:xfrm>
            <a:off x="858649" y="2139734"/>
            <a:ext cx="4937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fontAlgn="t">
              <a:spcAft>
                <a:spcPts val="400"/>
              </a:spcAft>
              <a:buClr>
                <a:srgbClr val="000000"/>
              </a:buClr>
            </a:pPr>
            <a:r>
              <a:rPr lang="ru-RU" sz="1400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Преимущества для частного инвестора: </a:t>
            </a: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530BE58A-D422-AF46-943E-17BCC7B064DE}"/>
              </a:ext>
            </a:extLst>
          </p:cNvPr>
          <p:cNvGrpSpPr/>
          <p:nvPr/>
        </p:nvGrpSpPr>
        <p:grpSpPr>
          <a:xfrm>
            <a:off x="529465" y="2129030"/>
            <a:ext cx="329184" cy="329184"/>
            <a:chOff x="10363200" y="1163573"/>
            <a:chExt cx="329184" cy="329184"/>
          </a:xfrm>
        </p:grpSpPr>
        <p:sp>
          <p:nvSpPr>
            <p:cNvPr id="72" name="object 36">
              <a:extLst>
                <a:ext uri="{FF2B5EF4-FFF2-40B4-BE49-F238E27FC236}">
                  <a16:creationId xmlns:a16="http://schemas.microsoft.com/office/drawing/2014/main" xmlns="" id="{67D04602-25A5-6749-846C-A7D53264AB27}"/>
                </a:ext>
              </a:extLst>
            </p:cNvPr>
            <p:cNvSpPr/>
            <p:nvPr/>
          </p:nvSpPr>
          <p:spPr>
            <a:xfrm>
              <a:off x="10363200" y="1163573"/>
              <a:ext cx="329184" cy="32918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bject 37">
              <a:extLst>
                <a:ext uri="{FF2B5EF4-FFF2-40B4-BE49-F238E27FC236}">
                  <a16:creationId xmlns:a16="http://schemas.microsoft.com/office/drawing/2014/main" xmlns="" id="{24D60363-1B8D-6447-A19B-667DDA02E83F}"/>
                </a:ext>
              </a:extLst>
            </p:cNvPr>
            <p:cNvSpPr/>
            <p:nvPr/>
          </p:nvSpPr>
          <p:spPr>
            <a:xfrm>
              <a:off x="10422636" y="1211960"/>
              <a:ext cx="211836" cy="214883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639858" y="3647510"/>
            <a:ext cx="6003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ru-RU" kern="0" dirty="0">
                <a:latin typeface="Century Gothic" panose="020B0502020202020204" pitchFamily="34" charset="0"/>
                <a:cs typeface="Arial"/>
              </a:rPr>
              <a:t>модернизация системы ЖКХ</a:t>
            </a:r>
          </a:p>
          <a:p>
            <a:pPr lvl="0">
              <a:defRPr/>
            </a:pPr>
            <a:r>
              <a:rPr lang="ru-RU" kern="0" dirty="0">
                <a:latin typeface="Century Gothic" panose="020B0502020202020204" pitchFamily="34" charset="0"/>
                <a:cs typeface="Arial"/>
              </a:rPr>
              <a:t>(строительство </a:t>
            </a:r>
            <a:r>
              <a:rPr lang="ru-RU" kern="0" dirty="0" smtClean="0">
                <a:latin typeface="Century Gothic" panose="020B0502020202020204" pitchFamily="34" charset="0"/>
                <a:cs typeface="Arial"/>
              </a:rPr>
              <a:t>очистных сооружений, тепловых </a:t>
            </a:r>
            <a:r>
              <a:rPr lang="ru-RU" kern="0" dirty="0">
                <a:latin typeface="Century Gothic" panose="020B0502020202020204" pitchFamily="34" charset="0"/>
                <a:cs typeface="Arial"/>
              </a:rPr>
              <a:t>сетей и/или создание котельных, модернизация системы водоснабжения и водоотведения)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55014" y="2986234"/>
            <a:ext cx="598834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kern="0" dirty="0">
                <a:latin typeface="Century Gothic" panose="020B0502020202020204" pitchFamily="34" charset="0"/>
                <a:cs typeface="Arial"/>
              </a:rPr>
              <a:t>строительство спортивных </a:t>
            </a:r>
            <a:r>
              <a:rPr lang="ru-RU" kern="0" dirty="0" smtClean="0">
                <a:latin typeface="Century Gothic" panose="020B0502020202020204" pitchFamily="34" charset="0"/>
                <a:cs typeface="Arial"/>
              </a:rPr>
              <a:t>объектов (ФОК)</a:t>
            </a:r>
            <a:endParaRPr lang="ru-RU" kern="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76691" y="1122886"/>
            <a:ext cx="11396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Муниципальное-частное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партнерство - привлечение органами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местного самоуправления частного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бизнеса для выполнения работ по техническому обслуживанию, эксплуатации, реконструкции, модернизации или новому строительству объектов общественной инфраструктуры и предоставлению публичных  услуг с использованием таких объектов на условиях разделения рисков, компетенций и ответственности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1BB6C76D-61FD-AA40-81B9-EA318E85C546}"/>
              </a:ext>
            </a:extLst>
          </p:cNvPr>
          <p:cNvSpPr/>
          <p:nvPr/>
        </p:nvSpPr>
        <p:spPr>
          <a:xfrm>
            <a:off x="800737" y="2515487"/>
            <a:ext cx="38445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дополнительные </a:t>
            </a:r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гарантии со стороны государства 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по обеспечению минимальной доходности проекта</a:t>
            </a:r>
          </a:p>
          <a:p>
            <a:pPr lvl="0">
              <a:defRPr/>
            </a:pP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режим наибольшего благоприятствования при прохождении разрешительных и согласовательных процедур  в рамках проекта</a:t>
            </a:r>
          </a:p>
          <a:p>
            <a:pPr lvl="0">
              <a:defRPr/>
            </a:pP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долгосрочный характер отношений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, позволяющий формировать устойчивые планы развития</a:t>
            </a:r>
          </a:p>
          <a:p>
            <a:pPr lvl="0">
              <a:defRPr/>
            </a:pP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возможность </a:t>
            </a:r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минимального вложения собственных средств 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с учетом привлечения заемных средств в Сбере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647020" y="2260611"/>
            <a:ext cx="5996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ru-RU" kern="0" dirty="0">
                <a:latin typeface="Century Gothic" panose="020B0502020202020204" pitchFamily="34" charset="0"/>
                <a:cs typeface="Arial"/>
              </a:rPr>
              <a:t>объекты </a:t>
            </a:r>
            <a:r>
              <a:rPr lang="ru-RU" kern="0" dirty="0" smtClean="0">
                <a:latin typeface="Century Gothic" panose="020B0502020202020204" pitchFamily="34" charset="0"/>
                <a:cs typeface="Arial"/>
              </a:rPr>
              <a:t>социального обслуживания (пансионат)</a:t>
            </a:r>
            <a:endParaRPr lang="ru-RU" kern="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xmlns="" id="{B24AA8E9-C26B-934E-8CC7-2BC51032F68F}"/>
              </a:ext>
            </a:extLst>
          </p:cNvPr>
          <p:cNvSpPr>
            <a:spLocks/>
          </p:cNvSpPr>
          <p:nvPr/>
        </p:nvSpPr>
        <p:spPr bwMode="auto">
          <a:xfrm>
            <a:off x="5400302" y="2360995"/>
            <a:ext cx="207798" cy="145698"/>
          </a:xfrm>
          <a:custGeom>
            <a:avLst/>
            <a:gdLst>
              <a:gd name="T0" fmla="*/ 191508 w 52"/>
              <a:gd name="T1" fmla="*/ 11280 h 38"/>
              <a:gd name="T2" fmla="*/ 63836 w 52"/>
              <a:gd name="T3" fmla="*/ 139115 h 38"/>
              <a:gd name="T4" fmla="*/ 60081 w 52"/>
              <a:gd name="T5" fmla="*/ 142875 h 38"/>
              <a:gd name="T6" fmla="*/ 56326 w 52"/>
              <a:gd name="T7" fmla="*/ 139115 h 38"/>
              <a:gd name="T8" fmla="*/ 3755 w 52"/>
              <a:gd name="T9" fmla="*/ 86477 h 38"/>
              <a:gd name="T10" fmla="*/ 3755 w 52"/>
              <a:gd name="T11" fmla="*/ 78957 h 38"/>
              <a:gd name="T12" fmla="*/ 11265 w 52"/>
              <a:gd name="T13" fmla="*/ 78957 h 38"/>
              <a:gd name="T14" fmla="*/ 60081 w 52"/>
              <a:gd name="T15" fmla="*/ 124076 h 38"/>
              <a:gd name="T16" fmla="*/ 183998 w 52"/>
              <a:gd name="T17" fmla="*/ 3760 h 38"/>
              <a:gd name="T18" fmla="*/ 191508 w 52"/>
              <a:gd name="T19" fmla="*/ 3760 h 38"/>
              <a:gd name="T20" fmla="*/ 191508 w 52"/>
              <a:gd name="T21" fmla="*/ 11280 h 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" h="38">
                <a:moveTo>
                  <a:pt x="51" y="3"/>
                </a:moveTo>
                <a:cubicBezTo>
                  <a:pt x="17" y="37"/>
                  <a:pt x="17" y="37"/>
                  <a:pt x="17" y="37"/>
                </a:cubicBezTo>
                <a:cubicBezTo>
                  <a:pt x="17" y="38"/>
                  <a:pt x="17" y="38"/>
                  <a:pt x="16" y="38"/>
                </a:cubicBezTo>
                <a:cubicBezTo>
                  <a:pt x="15" y="38"/>
                  <a:pt x="15" y="38"/>
                  <a:pt x="15" y="37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3"/>
                  <a:pt x="0" y="21"/>
                  <a:pt x="1" y="21"/>
                </a:cubicBezTo>
                <a:cubicBezTo>
                  <a:pt x="1" y="20"/>
                  <a:pt x="3" y="20"/>
                  <a:pt x="3" y="21"/>
                </a:cubicBezTo>
                <a:cubicBezTo>
                  <a:pt x="16" y="33"/>
                  <a:pt x="16" y="33"/>
                  <a:pt x="16" y="33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0"/>
                  <a:pt x="51" y="0"/>
                  <a:pt x="51" y="1"/>
                </a:cubicBezTo>
                <a:cubicBezTo>
                  <a:pt x="52" y="1"/>
                  <a:pt x="52" y="3"/>
                  <a:pt x="51" y="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44C0C5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B Sans Display Light"/>
              <a:ea typeface="+mn-ea"/>
              <a:cs typeface="+mn-cs"/>
              <a:sym typeface="Helvetica Light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xmlns="" id="{3AF9D279-BA52-D64E-BA6C-FA9B2C666A4F}"/>
              </a:ext>
            </a:extLst>
          </p:cNvPr>
          <p:cNvSpPr>
            <a:spLocks/>
          </p:cNvSpPr>
          <p:nvPr/>
        </p:nvSpPr>
        <p:spPr bwMode="auto">
          <a:xfrm>
            <a:off x="5400302" y="3052816"/>
            <a:ext cx="207798" cy="145698"/>
          </a:xfrm>
          <a:custGeom>
            <a:avLst/>
            <a:gdLst>
              <a:gd name="T0" fmla="*/ 191508 w 52"/>
              <a:gd name="T1" fmla="*/ 11280 h 38"/>
              <a:gd name="T2" fmla="*/ 63836 w 52"/>
              <a:gd name="T3" fmla="*/ 139115 h 38"/>
              <a:gd name="T4" fmla="*/ 60081 w 52"/>
              <a:gd name="T5" fmla="*/ 142875 h 38"/>
              <a:gd name="T6" fmla="*/ 56326 w 52"/>
              <a:gd name="T7" fmla="*/ 139115 h 38"/>
              <a:gd name="T8" fmla="*/ 3755 w 52"/>
              <a:gd name="T9" fmla="*/ 86477 h 38"/>
              <a:gd name="T10" fmla="*/ 3755 w 52"/>
              <a:gd name="T11" fmla="*/ 78957 h 38"/>
              <a:gd name="T12" fmla="*/ 11265 w 52"/>
              <a:gd name="T13" fmla="*/ 78957 h 38"/>
              <a:gd name="T14" fmla="*/ 60081 w 52"/>
              <a:gd name="T15" fmla="*/ 124076 h 38"/>
              <a:gd name="T16" fmla="*/ 183998 w 52"/>
              <a:gd name="T17" fmla="*/ 3760 h 38"/>
              <a:gd name="T18" fmla="*/ 191508 w 52"/>
              <a:gd name="T19" fmla="*/ 3760 h 38"/>
              <a:gd name="T20" fmla="*/ 191508 w 52"/>
              <a:gd name="T21" fmla="*/ 11280 h 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" h="38">
                <a:moveTo>
                  <a:pt x="51" y="3"/>
                </a:moveTo>
                <a:cubicBezTo>
                  <a:pt x="17" y="37"/>
                  <a:pt x="17" y="37"/>
                  <a:pt x="17" y="37"/>
                </a:cubicBezTo>
                <a:cubicBezTo>
                  <a:pt x="17" y="38"/>
                  <a:pt x="17" y="38"/>
                  <a:pt x="16" y="38"/>
                </a:cubicBezTo>
                <a:cubicBezTo>
                  <a:pt x="15" y="38"/>
                  <a:pt x="15" y="38"/>
                  <a:pt x="15" y="37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3"/>
                  <a:pt x="0" y="21"/>
                  <a:pt x="1" y="21"/>
                </a:cubicBezTo>
                <a:cubicBezTo>
                  <a:pt x="1" y="20"/>
                  <a:pt x="3" y="20"/>
                  <a:pt x="3" y="21"/>
                </a:cubicBezTo>
                <a:cubicBezTo>
                  <a:pt x="16" y="33"/>
                  <a:pt x="16" y="33"/>
                  <a:pt x="16" y="33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0"/>
                  <a:pt x="51" y="0"/>
                  <a:pt x="51" y="1"/>
                </a:cubicBezTo>
                <a:cubicBezTo>
                  <a:pt x="52" y="1"/>
                  <a:pt x="52" y="3"/>
                  <a:pt x="51" y="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44C0C5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B Sans Display Light"/>
              <a:ea typeface="+mn-ea"/>
              <a:cs typeface="+mn-cs"/>
              <a:sym typeface="Helvetica Light"/>
            </a:endParaRPr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xmlns="" id="{4E76809B-3BF6-FC41-8A4A-4ED1CC606B6A}"/>
              </a:ext>
            </a:extLst>
          </p:cNvPr>
          <p:cNvSpPr>
            <a:spLocks/>
          </p:cNvSpPr>
          <p:nvPr/>
        </p:nvSpPr>
        <p:spPr bwMode="auto">
          <a:xfrm>
            <a:off x="5432061" y="3744637"/>
            <a:ext cx="207798" cy="145698"/>
          </a:xfrm>
          <a:custGeom>
            <a:avLst/>
            <a:gdLst>
              <a:gd name="T0" fmla="*/ 191508 w 52"/>
              <a:gd name="T1" fmla="*/ 11280 h 38"/>
              <a:gd name="T2" fmla="*/ 63836 w 52"/>
              <a:gd name="T3" fmla="*/ 139115 h 38"/>
              <a:gd name="T4" fmla="*/ 60081 w 52"/>
              <a:gd name="T5" fmla="*/ 142875 h 38"/>
              <a:gd name="T6" fmla="*/ 56326 w 52"/>
              <a:gd name="T7" fmla="*/ 139115 h 38"/>
              <a:gd name="T8" fmla="*/ 3755 w 52"/>
              <a:gd name="T9" fmla="*/ 86477 h 38"/>
              <a:gd name="T10" fmla="*/ 3755 w 52"/>
              <a:gd name="T11" fmla="*/ 78957 h 38"/>
              <a:gd name="T12" fmla="*/ 11265 w 52"/>
              <a:gd name="T13" fmla="*/ 78957 h 38"/>
              <a:gd name="T14" fmla="*/ 60081 w 52"/>
              <a:gd name="T15" fmla="*/ 124076 h 38"/>
              <a:gd name="T16" fmla="*/ 183998 w 52"/>
              <a:gd name="T17" fmla="*/ 3760 h 38"/>
              <a:gd name="T18" fmla="*/ 191508 w 52"/>
              <a:gd name="T19" fmla="*/ 3760 h 38"/>
              <a:gd name="T20" fmla="*/ 191508 w 52"/>
              <a:gd name="T21" fmla="*/ 11280 h 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" h="38">
                <a:moveTo>
                  <a:pt x="51" y="3"/>
                </a:moveTo>
                <a:cubicBezTo>
                  <a:pt x="17" y="37"/>
                  <a:pt x="17" y="37"/>
                  <a:pt x="17" y="37"/>
                </a:cubicBezTo>
                <a:cubicBezTo>
                  <a:pt x="17" y="38"/>
                  <a:pt x="17" y="38"/>
                  <a:pt x="16" y="38"/>
                </a:cubicBezTo>
                <a:cubicBezTo>
                  <a:pt x="15" y="38"/>
                  <a:pt x="15" y="38"/>
                  <a:pt x="15" y="37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3"/>
                  <a:pt x="0" y="21"/>
                  <a:pt x="1" y="21"/>
                </a:cubicBezTo>
                <a:cubicBezTo>
                  <a:pt x="1" y="20"/>
                  <a:pt x="3" y="20"/>
                  <a:pt x="3" y="21"/>
                </a:cubicBezTo>
                <a:cubicBezTo>
                  <a:pt x="16" y="33"/>
                  <a:pt x="16" y="33"/>
                  <a:pt x="16" y="33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0"/>
                  <a:pt x="51" y="0"/>
                  <a:pt x="51" y="1"/>
                </a:cubicBezTo>
                <a:cubicBezTo>
                  <a:pt x="52" y="1"/>
                  <a:pt x="52" y="3"/>
                  <a:pt x="51" y="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44C0C5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B Sans Display Light"/>
              <a:ea typeface="+mn-ea"/>
              <a:cs typeface="+mn-cs"/>
              <a:sym typeface="Helvetica Light"/>
            </a:endParaRPr>
          </a:p>
        </p:txBody>
      </p:sp>
      <p:pic>
        <p:nvPicPr>
          <p:cNvPr id="28" name="Рисунок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802" y="-94575"/>
            <a:ext cx="1144262" cy="6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0D51E88-F70F-D5F4-C586-6380CE6B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824" y="6344159"/>
            <a:ext cx="2844800" cy="365125"/>
          </a:xfrm>
        </p:spPr>
        <p:txBody>
          <a:bodyPr/>
          <a:lstStyle/>
          <a:p>
            <a:fld id="{104FCE4D-0376-47B7-89C6-617FB4B3266D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767549" y="129620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pic>
        <p:nvPicPr>
          <p:cNvPr id="26" name="Picture 6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7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4"/>
          <p:cNvSpPr txBox="1"/>
          <p:nvPr/>
        </p:nvSpPr>
        <p:spPr>
          <a:xfrm>
            <a:off x="420010" y="475311"/>
            <a:ext cx="1147077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800" b="1" spc="-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Инвестиционная </a:t>
            </a:r>
            <a:r>
              <a:rPr lang="ru-RU" sz="2800" b="1" spc="-5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площадка 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18:23:036001:289</a:t>
            </a:r>
            <a:r>
              <a:rPr lang="ru-RU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ru-RU" sz="2800" b="1" spc="-5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57328" y="446571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ontserrat SemiBold"/>
                <a:cs typeface="Montserrat SemiBold"/>
              </a:rPr>
              <a:t>Спорт и туризм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6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802" y="-94575"/>
            <a:ext cx="1144262" cy="6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864109" y="46228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B053A5-73C3-560F-FC39-F8F0F1C1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81200" y="1618813"/>
            <a:ext cx="6538176" cy="547989"/>
            <a:chOff x="5249097" y="2180451"/>
            <a:chExt cx="2171424" cy="1795974"/>
          </a:xfrm>
        </p:grpSpPr>
        <p:sp>
          <p:nvSpPr>
            <p:cNvPr id="25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5436822" y="1992726"/>
              <a:ext cx="1795974" cy="217142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36">
                <a:defRPr/>
              </a:pPr>
              <a:endParaRPr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251331" y="2261629"/>
              <a:ext cx="2169189" cy="10087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000"/>
                </a:spcBef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Адрес:</a:t>
              </a:r>
              <a:r>
                <a:rPr lang="ru-RU" sz="1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УР Юкаменский район д. </a:t>
              </a:r>
              <a:r>
                <a:rPr lang="ru-RU" sz="1400" kern="0" dirty="0" err="1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Жувам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 ул. Центральная д. 42а</a:t>
              </a:r>
              <a:endPara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endParaRPr>
            </a:p>
          </p:txBody>
        </p:sp>
      </p:grpSp>
      <p:sp>
        <p:nvSpPr>
          <p:cNvPr id="31" name="TextBox 3"/>
          <p:cNvSpPr txBox="1"/>
          <p:nvPr/>
        </p:nvSpPr>
        <p:spPr>
          <a:xfrm>
            <a:off x="387927" y="1043383"/>
            <a:ext cx="11685137" cy="43088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/>
              <a:t>Здание административно-офисного </a:t>
            </a:r>
            <a:r>
              <a:rPr lang="ru-RU" sz="2200" b="1" dirty="0" smtClean="0"/>
              <a:t>назначения для размещения базы отдыха (пансионата)</a:t>
            </a:r>
            <a:endParaRPr lang="ru-RU" sz="2200" b="1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420010" y="2207946"/>
            <a:ext cx="2746253" cy="424695"/>
            <a:chOff x="8205198" y="3082198"/>
            <a:chExt cx="2173678" cy="699532"/>
          </a:xfrm>
        </p:grpSpPr>
        <p:sp>
          <p:nvSpPr>
            <p:cNvPr id="34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8942271" y="2345125"/>
              <a:ext cx="699532" cy="2173678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36">
                <a:defRPr/>
              </a:pPr>
              <a:endParaRPr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8205198" y="3135399"/>
              <a:ext cx="2173678" cy="2542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000"/>
                </a:spcBef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Площадь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 - 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1070 кв. м.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350719" y="2089922"/>
            <a:ext cx="3686145" cy="570438"/>
            <a:chOff x="5250389" y="3082198"/>
            <a:chExt cx="2415675" cy="570438"/>
          </a:xfrm>
        </p:grpSpPr>
        <p:sp>
          <p:nvSpPr>
            <p:cNvPr id="40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6173064" y="2159526"/>
              <a:ext cx="570327" cy="2415672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36">
                <a:defRPr/>
              </a:pPr>
              <a:endParaRPr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250389" y="3172505"/>
              <a:ext cx="2415673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90000"/>
                </a:lnSpc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Удаленность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от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с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. Юкаменское – 12,7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км</a:t>
              </a:r>
              <a:endPara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endParaRPr>
            </a:p>
          </p:txBody>
        </p:sp>
      </p:grpSp>
      <p:sp>
        <p:nvSpPr>
          <p:cNvPr id="42" name="object 8">
            <a:extLst>
              <a:ext uri="{FF2B5EF4-FFF2-40B4-BE49-F238E27FC236}">
                <a16:creationId xmlns:a16="http://schemas.microsoft.com/office/drawing/2014/main" xmlns="" id="{CF7046D3-6005-3F44-BBCF-D3BFF0166A92}"/>
              </a:ext>
            </a:extLst>
          </p:cNvPr>
          <p:cNvSpPr/>
          <p:nvPr/>
        </p:nvSpPr>
        <p:spPr>
          <a:xfrm>
            <a:off x="420010" y="2721533"/>
            <a:ext cx="6538179" cy="72715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Категория земель: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земли населенных пунктов</a:t>
            </a:r>
            <a:endParaRPr lang="ru-RU" sz="14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Вид </a:t>
            </a: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разрешенного использования: 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для объектов общественно-делового значения, обременений нет</a:t>
            </a:r>
            <a:endParaRPr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92608" y="3429002"/>
            <a:ext cx="6633498" cy="540982"/>
            <a:chOff x="8205198" y="3082197"/>
            <a:chExt cx="2173679" cy="995500"/>
          </a:xfrm>
        </p:grpSpPr>
        <p:sp>
          <p:nvSpPr>
            <p:cNvPr id="44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8808803" y="2507623"/>
              <a:ext cx="995500" cy="2144648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36">
                <a:defRPr/>
              </a:pPr>
              <a:endParaRPr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205198" y="3135402"/>
              <a:ext cx="2173678" cy="5663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000"/>
                </a:spcBef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Объем инвестиций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 – 7,0 млн  руб.         </a:t>
              </a:r>
              <a:r>
                <a:rPr lang="ru-RU" sz="1400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Окупаемость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 – 3-4 года</a:t>
              </a:r>
              <a:endPara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endParaRPr>
            </a:p>
          </p:txBody>
        </p:sp>
      </p:grpSp>
      <p:sp>
        <p:nvSpPr>
          <p:cNvPr id="46" name="object 8">
            <a:extLst>
              <a:ext uri="{FF2B5EF4-FFF2-40B4-BE49-F238E27FC236}">
                <a16:creationId xmlns:a16="http://schemas.microsoft.com/office/drawing/2014/main" xmlns="" id="{CF7046D3-6005-3F44-BBCF-D3BFF0166A92}"/>
              </a:ext>
            </a:extLst>
          </p:cNvPr>
          <p:cNvSpPr/>
          <p:nvPr/>
        </p:nvSpPr>
        <p:spPr>
          <a:xfrm>
            <a:off x="420013" y="3969983"/>
            <a:ext cx="6538176" cy="91857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Инженерная инфраструктура: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Подключено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к сетям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водоснабжения (</a:t>
            </a:r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 100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мм),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водоотведения,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электроснабжения (напряжение 200 В),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теплоснабжения (собственная котельная на твердом топливе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  <a:p>
            <a:pPr lvl="0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Газ –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требуется строительство межпоселкового газопровода</a:t>
            </a:r>
            <a:endParaRPr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64" y="1566496"/>
            <a:ext cx="4853920" cy="33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0" y="4994383"/>
            <a:ext cx="2497794" cy="184185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63" y="4994383"/>
            <a:ext cx="2745355" cy="184185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96" y="5012291"/>
            <a:ext cx="2755392" cy="183003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75" y="5012291"/>
            <a:ext cx="2728908" cy="1819272"/>
          </a:xfrm>
          <a:prstGeom prst="rect">
            <a:avLst/>
          </a:prstGeom>
        </p:spPr>
      </p:pic>
      <p:pic>
        <p:nvPicPr>
          <p:cNvPr id="33" name="Picture 6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7307"/>
            <a:ext cx="343807" cy="56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xmlns="" id="{8EE7BC48-10C5-2A41-AA4D-4541F2D83C4B}"/>
              </a:ext>
            </a:extLst>
          </p:cNvPr>
          <p:cNvSpPr/>
          <p:nvPr/>
        </p:nvSpPr>
        <p:spPr>
          <a:xfrm>
            <a:off x="466509" y="1392087"/>
            <a:ext cx="4479130" cy="4964264"/>
          </a:xfrm>
          <a:prstGeom prst="roundRect">
            <a:avLst>
              <a:gd name="adj" fmla="val 4466"/>
            </a:avLst>
          </a:prstGeom>
          <a:solidFill>
            <a:schemeClr val="bg1"/>
          </a:solidFill>
          <a:ln w="19050">
            <a:noFill/>
          </a:ln>
          <a:effectLst>
            <a:outerShdw blurRad="442216" dist="38100" dir="2700000" algn="tl" rotWithShape="0">
              <a:schemeClr val="tx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/>
            <a:r>
              <a:rPr lang="ru-RU" sz="3200" dirty="0">
                <a:solidFill>
                  <a:srgbClr val="00C69B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FE0D6E82-ACDE-D34E-AF5F-558F29C3B481}"/>
              </a:ext>
            </a:extLst>
          </p:cNvPr>
          <p:cNvSpPr/>
          <p:nvPr/>
        </p:nvSpPr>
        <p:spPr>
          <a:xfrm>
            <a:off x="5250010" y="1372223"/>
            <a:ext cx="6638285" cy="4984128"/>
          </a:xfrm>
          <a:prstGeom prst="roundRect">
            <a:avLst>
              <a:gd name="adj" fmla="val 4466"/>
            </a:avLst>
          </a:prstGeom>
          <a:solidFill>
            <a:schemeClr val="bg1"/>
          </a:solidFill>
          <a:ln w="19050">
            <a:noFill/>
          </a:ln>
          <a:effectLst>
            <a:outerShdw blurRad="442216" dist="38100" dir="2700000" algn="tl" rotWithShape="0">
              <a:schemeClr val="tx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/>
            <a:r>
              <a:rPr lang="ru-RU" sz="3200" dirty="0">
                <a:solidFill>
                  <a:srgbClr val="00C69B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</a:t>
            </a:r>
          </a:p>
        </p:txBody>
      </p:sp>
      <p:sp>
        <p:nvSpPr>
          <p:cNvPr id="9" name="object 14"/>
          <p:cNvSpPr txBox="1"/>
          <p:nvPr/>
        </p:nvSpPr>
        <p:spPr>
          <a:xfrm>
            <a:off x="542931" y="524497"/>
            <a:ext cx="1147077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defTabSz="1219170" fontAlgn="t">
              <a:spcAft>
                <a:spcPts val="400"/>
              </a:spcAft>
              <a:buClr>
                <a:srgbClr val="000000"/>
              </a:buClr>
            </a:pPr>
            <a:r>
              <a:rPr lang="ru-RU" sz="2800" b="1" kern="0" dirty="0">
                <a:latin typeface="Century Gothic" panose="020B0502020202020204" pitchFamily="34" charset="0"/>
                <a:cs typeface="Arial"/>
                <a:sym typeface="Arial"/>
              </a:rPr>
              <a:t>Почему стоит инвестировать в туризм района?</a:t>
            </a:r>
          </a:p>
        </p:txBody>
      </p:sp>
      <p:sp>
        <p:nvSpPr>
          <p:cNvPr id="19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580549" y="155341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lang="ru-RU" sz="1067" noProof="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ЮКАМЕНСКИЙ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2692BE8C-8110-C841-A536-24DF019BD00E}"/>
              </a:ext>
            </a:extLst>
          </p:cNvPr>
          <p:cNvSpPr/>
          <p:nvPr/>
        </p:nvSpPr>
        <p:spPr>
          <a:xfrm>
            <a:off x="872115" y="1431030"/>
            <a:ext cx="2970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t">
              <a:spcAft>
                <a:spcPts val="400"/>
              </a:spcAft>
              <a:buClr>
                <a:srgbClr val="000000"/>
              </a:buClr>
            </a:pPr>
            <a:r>
              <a:rPr lang="ru-RU" sz="1600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Туристическая инфраструктура</a:t>
            </a: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530BE58A-D422-AF46-943E-17BCC7B064DE}"/>
              </a:ext>
            </a:extLst>
          </p:cNvPr>
          <p:cNvGrpSpPr/>
          <p:nvPr/>
        </p:nvGrpSpPr>
        <p:grpSpPr>
          <a:xfrm>
            <a:off x="542931" y="1539395"/>
            <a:ext cx="329184" cy="329184"/>
            <a:chOff x="10363200" y="1163573"/>
            <a:chExt cx="329184" cy="329184"/>
          </a:xfrm>
        </p:grpSpPr>
        <p:sp>
          <p:nvSpPr>
            <p:cNvPr id="72" name="object 36">
              <a:extLst>
                <a:ext uri="{FF2B5EF4-FFF2-40B4-BE49-F238E27FC236}">
                  <a16:creationId xmlns:a16="http://schemas.microsoft.com/office/drawing/2014/main" xmlns="" id="{67D04602-25A5-6749-846C-A7D53264AB27}"/>
                </a:ext>
              </a:extLst>
            </p:cNvPr>
            <p:cNvSpPr/>
            <p:nvPr/>
          </p:nvSpPr>
          <p:spPr>
            <a:xfrm>
              <a:off x="10363200" y="1163573"/>
              <a:ext cx="329184" cy="32918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bject 37">
              <a:extLst>
                <a:ext uri="{FF2B5EF4-FFF2-40B4-BE49-F238E27FC236}">
                  <a16:creationId xmlns:a16="http://schemas.microsoft.com/office/drawing/2014/main" xmlns="" id="{24D60363-1B8D-6447-A19B-667DDA02E83F}"/>
                </a:ext>
              </a:extLst>
            </p:cNvPr>
            <p:cNvSpPr/>
            <p:nvPr/>
          </p:nvSpPr>
          <p:spPr>
            <a:xfrm>
              <a:off x="10422636" y="1211960"/>
              <a:ext cx="211836" cy="21488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692BE8C-8110-C841-A536-24DF019BD00E}"/>
              </a:ext>
            </a:extLst>
          </p:cNvPr>
          <p:cNvSpPr/>
          <p:nvPr/>
        </p:nvSpPr>
        <p:spPr>
          <a:xfrm>
            <a:off x="5773174" y="1431030"/>
            <a:ext cx="4370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t">
              <a:spcAft>
                <a:spcPts val="400"/>
              </a:spcAft>
              <a:buClr>
                <a:srgbClr val="000000"/>
              </a:buClr>
            </a:pPr>
            <a:r>
              <a:rPr lang="ru-RU" sz="1600" b="1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СВОБОДНАЯ НИША: Сельский туризм</a:t>
            </a:r>
            <a:endParaRPr lang="ru-RU" sz="1600" b="1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530BE58A-D422-AF46-943E-17BCC7B064DE}"/>
              </a:ext>
            </a:extLst>
          </p:cNvPr>
          <p:cNvGrpSpPr/>
          <p:nvPr/>
        </p:nvGrpSpPr>
        <p:grpSpPr>
          <a:xfrm>
            <a:off x="5431454" y="1473812"/>
            <a:ext cx="329184" cy="329184"/>
            <a:chOff x="10363200" y="1163573"/>
            <a:chExt cx="329184" cy="329184"/>
          </a:xfrm>
        </p:grpSpPr>
        <p:sp>
          <p:nvSpPr>
            <p:cNvPr id="55" name="object 36">
              <a:extLst>
                <a:ext uri="{FF2B5EF4-FFF2-40B4-BE49-F238E27FC236}">
                  <a16:creationId xmlns:a16="http://schemas.microsoft.com/office/drawing/2014/main" xmlns="" id="{67D04602-25A5-6749-846C-A7D53264AB27}"/>
                </a:ext>
              </a:extLst>
            </p:cNvPr>
            <p:cNvSpPr/>
            <p:nvPr/>
          </p:nvSpPr>
          <p:spPr>
            <a:xfrm>
              <a:off x="10363200" y="1163573"/>
              <a:ext cx="329184" cy="32918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bject 37">
              <a:extLst>
                <a:ext uri="{FF2B5EF4-FFF2-40B4-BE49-F238E27FC236}">
                  <a16:creationId xmlns:a16="http://schemas.microsoft.com/office/drawing/2014/main" xmlns="" id="{24D60363-1B8D-6447-A19B-667DDA02E83F}"/>
                </a:ext>
              </a:extLst>
            </p:cNvPr>
            <p:cNvSpPr/>
            <p:nvPr/>
          </p:nvSpPr>
          <p:spPr>
            <a:xfrm>
              <a:off x="10422636" y="1211960"/>
              <a:ext cx="211836" cy="21488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542931" y="2252224"/>
            <a:ext cx="449107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эко-маршруты  </a:t>
            </a:r>
          </a:p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м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ежмуниципальный тур-маршрут</a:t>
            </a:r>
            <a:endParaRPr lang="ru-RU" sz="1400" kern="0" dirty="0">
              <a:latin typeface="Century Gothic" panose="020B0502020202020204" pitchFamily="34" charset="0"/>
              <a:cs typeface="Arial"/>
              <a:sym typeface="Arial"/>
            </a:endParaRPr>
          </a:p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катание на лошадях и собаках в 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упряжках </a:t>
            </a:r>
            <a:endParaRPr lang="ru-RU" sz="1400" kern="0" dirty="0">
              <a:latin typeface="Century Gothic" panose="020B0502020202020204" pitchFamily="34" charset="0"/>
              <a:cs typeface="Arial"/>
              <a:sym typeface="Arial"/>
            </a:endParaRPr>
          </a:p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катание на тюбингах, 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хоккей 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в 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валенках</a:t>
            </a:r>
          </a:p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о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борудованное место отдыха у воды</a:t>
            </a:r>
          </a:p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событийный туризм</a:t>
            </a:r>
          </a:p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паломнический туризм </a:t>
            </a:r>
          </a:p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ш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кольный туризм</a:t>
            </a:r>
          </a:p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с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емейный туризм</a:t>
            </a:r>
          </a:p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корпоративный туризм </a:t>
            </a:r>
          </a:p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с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портивный туризм</a:t>
            </a:r>
            <a:endParaRPr lang="ru-RU" sz="1400" kern="0" dirty="0">
              <a:latin typeface="Century Gothic" panose="020B0502020202020204" pitchFamily="34" charset="0"/>
              <a:cs typeface="Arial"/>
              <a:sym typeface="Arial"/>
            </a:endParaRPr>
          </a:p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гастрономический 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туризм </a:t>
            </a:r>
          </a:p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автотуризм</a:t>
            </a:r>
            <a:endParaRPr lang="ru-RU" sz="1400" kern="0" dirty="0"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8" name="Рисунок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802" y="-94575"/>
            <a:ext cx="1144262" cy="6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B78492B-4E5E-D766-FC43-363DFE8E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3495" y="6356351"/>
            <a:ext cx="2844800" cy="365125"/>
          </a:xfrm>
        </p:spPr>
        <p:txBody>
          <a:bodyPr/>
          <a:lstStyle/>
          <a:p>
            <a:fld id="{104FCE4D-0376-47B7-89C6-617FB4B3266D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90890" y="1871173"/>
            <a:ext cx="6397405" cy="439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в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озможность 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пожить деревенской жизнью, где есть </a:t>
            </a:r>
            <a:r>
              <a:rPr lang="ru-RU" sz="1400" b="1" kern="0" dirty="0">
                <a:latin typeface="Century Gothic" panose="020B0502020202020204" pitchFamily="34" charset="0"/>
                <a:cs typeface="Arial"/>
                <a:sym typeface="Arial"/>
              </a:rPr>
              <a:t>чистая родниковая вода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, прогулки на 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природе, 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общение с местными жителями, </a:t>
            </a:r>
            <a:r>
              <a:rPr lang="ru-RU" sz="1400" b="1" kern="0" dirty="0" smtClean="0">
                <a:latin typeface="Century Gothic" panose="020B0502020202020204" pitchFamily="34" charset="0"/>
                <a:cs typeface="Arial"/>
                <a:sym typeface="Arial"/>
              </a:rPr>
              <a:t>свежие ягоды </a:t>
            </a:r>
            <a:r>
              <a:rPr lang="ru-RU" sz="1400" b="1" kern="0" dirty="0">
                <a:latin typeface="Century Gothic" panose="020B0502020202020204" pitchFamily="34" charset="0"/>
                <a:cs typeface="Arial"/>
                <a:sym typeface="Arial"/>
              </a:rPr>
              <a:t>и </a:t>
            </a:r>
            <a:r>
              <a:rPr lang="ru-RU" sz="1400" b="1" kern="0" dirty="0" smtClean="0">
                <a:latin typeface="Century Gothic" panose="020B0502020202020204" pitchFamily="34" charset="0"/>
                <a:cs typeface="Arial"/>
                <a:sym typeface="Arial"/>
              </a:rPr>
              <a:t>овощи 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с грядки, можно сделать заготовки на зиму, это и общение с </a:t>
            </a:r>
            <a:r>
              <a:rPr lang="ru-RU" sz="1400" b="1" kern="0" dirty="0">
                <a:latin typeface="Century Gothic" panose="020B0502020202020204" pitchFamily="34" charset="0"/>
                <a:cs typeface="Arial"/>
                <a:sym typeface="Arial"/>
              </a:rPr>
              <a:t>домашними животными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, можно сходить на </a:t>
            </a:r>
            <a:r>
              <a:rPr lang="ru-RU" sz="1400" b="1" kern="0" dirty="0">
                <a:latin typeface="Century Gothic" panose="020B0502020202020204" pitchFamily="34" charset="0"/>
                <a:cs typeface="Arial"/>
                <a:sym typeface="Arial"/>
              </a:rPr>
              <a:t>рыбалку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, искупаться в пруду, отдых не только поодиночке, но и </a:t>
            </a:r>
            <a:r>
              <a:rPr lang="ru-RU" sz="1400" b="1" kern="0" dirty="0">
                <a:latin typeface="Century Gothic" panose="020B0502020202020204" pitchFamily="34" charset="0"/>
                <a:cs typeface="Arial"/>
                <a:sym typeface="Arial"/>
              </a:rPr>
              <a:t>всей семьей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. По сравнению с базой отдыха здесь очень 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приветливые 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хозяева, </a:t>
            </a:r>
            <a:r>
              <a:rPr lang="ru-RU" sz="1400" b="1" kern="0" dirty="0">
                <a:latin typeface="Century Gothic" panose="020B0502020202020204" pitchFamily="34" charset="0"/>
                <a:cs typeface="Arial"/>
                <a:sym typeface="Arial"/>
              </a:rPr>
              <a:t>еда натуральная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, не из 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магазина</a:t>
            </a:r>
          </a:p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endParaRPr lang="ru-RU" sz="1400" kern="0" dirty="0">
              <a:latin typeface="Century Gothic" panose="020B0502020202020204" pitchFamily="34" charset="0"/>
              <a:cs typeface="Arial"/>
              <a:sym typeface="Arial"/>
            </a:endParaRPr>
          </a:p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для 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маленьких деревень, которые состоят из трех-четырех 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домов – 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это возможность </a:t>
            </a:r>
            <a:r>
              <a:rPr lang="ru-RU" sz="1400" b="1" kern="0" dirty="0">
                <a:latin typeface="Century Gothic" panose="020B0502020202020204" pitchFamily="34" charset="0"/>
                <a:cs typeface="Arial"/>
                <a:sym typeface="Arial"/>
              </a:rPr>
              <a:t>возродить села заново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, начать с чистого листа, пусть и под другим ракурсом, как туризм. А если село или деревенька большая, то это увеличение занятости 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населения, </a:t>
            </a:r>
            <a:r>
              <a:rPr lang="ru-RU" sz="1400" b="1" kern="0" dirty="0" smtClean="0">
                <a:latin typeface="Century Gothic" panose="020B0502020202020204" pitchFamily="34" charset="0"/>
                <a:cs typeface="Arial"/>
                <a:sym typeface="Arial"/>
              </a:rPr>
              <a:t>развитие малого бизнеса и </a:t>
            </a:r>
            <a:r>
              <a:rPr lang="ru-RU" sz="1400" b="1" kern="0" dirty="0" err="1" smtClean="0">
                <a:latin typeface="Century Gothic" panose="020B0502020202020204" pitchFamily="34" charset="0"/>
                <a:cs typeface="Arial"/>
                <a:sym typeface="Arial"/>
              </a:rPr>
              <a:t>самозанятости</a:t>
            </a:r>
            <a:endParaRPr lang="ru-RU" sz="1400" b="1" kern="0" dirty="0" smtClean="0">
              <a:latin typeface="Century Gothic" panose="020B0502020202020204" pitchFamily="34" charset="0"/>
              <a:cs typeface="Arial"/>
              <a:sym typeface="Arial"/>
            </a:endParaRPr>
          </a:p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endParaRPr lang="ru-RU" sz="1400" kern="0" dirty="0">
              <a:latin typeface="Century Gothic" panose="020B0502020202020204" pitchFamily="34" charset="0"/>
              <a:cs typeface="Arial"/>
              <a:sym typeface="Arial"/>
            </a:endParaRPr>
          </a:p>
          <a:p>
            <a:pPr marL="285750" indent="-2857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</a:pP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заинтересовать 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местных жителей поддерживать 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сельскую местность </a:t>
            </a:r>
            <a:r>
              <a:rPr lang="ru-RU" sz="1400" kern="0" dirty="0">
                <a:latin typeface="Century Gothic" panose="020B0502020202020204" pitchFamily="34" charset="0"/>
                <a:cs typeface="Arial"/>
                <a:sym typeface="Arial"/>
              </a:rPr>
              <a:t>в чистоте и повысить социальную активность участников сельского </a:t>
            </a:r>
            <a:r>
              <a:rPr lang="ru-RU" sz="1400" kern="0" dirty="0" smtClean="0">
                <a:latin typeface="Century Gothic" panose="020B0502020202020204" pitchFamily="34" charset="0"/>
                <a:cs typeface="Arial"/>
                <a:sym typeface="Arial"/>
              </a:rPr>
              <a:t>туризма, </a:t>
            </a:r>
            <a:r>
              <a:rPr lang="ru-RU" sz="1400" b="1" kern="0" dirty="0" smtClean="0">
                <a:latin typeface="Century Gothic" panose="020B0502020202020204" pitchFamily="34" charset="0"/>
                <a:cs typeface="Arial"/>
                <a:sym typeface="Arial"/>
              </a:rPr>
              <a:t>увеличение дохода </a:t>
            </a:r>
            <a:r>
              <a:rPr lang="ru-RU" sz="1400" b="1" kern="0" dirty="0">
                <a:latin typeface="Century Gothic" panose="020B0502020202020204" pitchFamily="34" charset="0"/>
                <a:cs typeface="Arial"/>
                <a:sym typeface="Arial"/>
              </a:rPr>
              <a:t>сельских </a:t>
            </a:r>
            <a:r>
              <a:rPr lang="ru-RU" sz="1400" b="1" kern="0" dirty="0" smtClean="0">
                <a:latin typeface="Century Gothic" panose="020B0502020202020204" pitchFamily="34" charset="0"/>
                <a:cs typeface="Arial"/>
                <a:sym typeface="Arial"/>
              </a:rPr>
              <a:t>семей </a:t>
            </a:r>
            <a:endParaRPr lang="ru-RU" sz="1400" b="1" kern="0" dirty="0"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30" name="Picture 6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802" y="-94575"/>
            <a:ext cx="1144262" cy="6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864109" y="46228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4DB2CFD-EFEC-D79C-D1CF-CD52F2F5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575" y="6308477"/>
            <a:ext cx="2844800" cy="365125"/>
          </a:xfrm>
        </p:spPr>
        <p:txBody>
          <a:bodyPr/>
          <a:lstStyle/>
          <a:p>
            <a:fld id="{104FCE4D-0376-47B7-89C6-617FB4B3266D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466509" y="324447"/>
            <a:ext cx="10246145" cy="95410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Century Gothic" panose="020B0502020202020204" pitchFamily="34" charset="0"/>
              </a:rPr>
              <a:t>Земельный участок в туристическом комплексе «</a:t>
            </a:r>
            <a:r>
              <a:rPr lang="ru-RU" sz="2800" b="1" dirty="0" err="1">
                <a:latin typeface="Century Gothic" panose="020B0502020202020204" pitchFamily="34" charset="0"/>
              </a:rPr>
              <a:t>Тылыс</a:t>
            </a:r>
            <a:r>
              <a:rPr lang="ru-RU" sz="2800" b="1" dirty="0" smtClean="0">
                <a:latin typeface="Century Gothic" panose="020B0502020202020204" pitchFamily="34" charset="0"/>
              </a:rPr>
              <a:t>» для размещения гостевого дома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83" y="1443301"/>
            <a:ext cx="3953192" cy="24911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50" y="4035552"/>
            <a:ext cx="3925325" cy="2272925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:a16="http://schemas.microsoft.com/office/drawing/2014/main" xmlns="" id="{CF7046D3-6005-3F44-BBCF-D3BFF0166A92}"/>
              </a:ext>
            </a:extLst>
          </p:cNvPr>
          <p:cNvSpPr/>
          <p:nvPr/>
        </p:nvSpPr>
        <p:spPr>
          <a:xfrm>
            <a:off x="412095" y="1443301"/>
            <a:ext cx="7300926" cy="50080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Адрес: </a:t>
            </a:r>
            <a:r>
              <a:rPr lang="ru-RU" sz="1400" dirty="0" smtClean="0"/>
              <a:t>18:23:009003:165                                                                                                                                 УР </a:t>
            </a:r>
            <a:r>
              <a:rPr lang="ru-RU" sz="14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Юкаменский район, с. Юкаменское, 1 км от д. </a:t>
            </a:r>
            <a:r>
              <a:rPr lang="ru-RU" sz="1400" kern="0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Тылыс</a:t>
            </a:r>
            <a:r>
              <a:rPr lang="ru-RU" sz="14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   </a:t>
            </a:r>
          </a:p>
          <a:p>
            <a:pPr defTabSz="914336">
              <a:defRPr/>
            </a:pPr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CF7046D3-6005-3F44-BBCF-D3BFF0166A92}"/>
              </a:ext>
            </a:extLst>
          </p:cNvPr>
          <p:cNvSpPr/>
          <p:nvPr/>
        </p:nvSpPr>
        <p:spPr>
          <a:xfrm>
            <a:off x="412095" y="2066305"/>
            <a:ext cx="7309294" cy="362950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Площадь</a:t>
            </a:r>
            <a:r>
              <a:rPr lang="ru-RU" sz="14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земельного </a:t>
            </a:r>
            <a:r>
              <a:rPr lang="ru-RU" sz="14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участка:   9,3 га      </a:t>
            </a:r>
            <a:endParaRPr lang="ru-RU" sz="1400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  <a:p>
            <a:pPr defTabSz="914336">
              <a:defRPr/>
            </a:pPr>
            <a:endParaRPr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xmlns="" id="{CF7046D3-6005-3F44-BBCF-D3BFF0166A92}"/>
              </a:ext>
            </a:extLst>
          </p:cNvPr>
          <p:cNvSpPr/>
          <p:nvPr/>
        </p:nvSpPr>
        <p:spPr>
          <a:xfrm>
            <a:off x="412095" y="2537649"/>
            <a:ext cx="7328445" cy="789051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Категория земель: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земли особо охраняемых территорий и объектов</a:t>
            </a:r>
            <a:endParaRPr lang="ru-RU" sz="14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Вид </a:t>
            </a: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разрешенного </a:t>
            </a: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использования: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туристическое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обслуживание (5.2.1) под строительство мест размещения туристов и пунктов питания</a:t>
            </a:r>
            <a:endParaRPr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32084" y="3361446"/>
            <a:ext cx="7358410" cy="433561"/>
            <a:chOff x="5185560" y="2781653"/>
            <a:chExt cx="3770189" cy="5518639"/>
          </a:xfrm>
        </p:grpSpPr>
        <p:sp>
          <p:nvSpPr>
            <p:cNvPr id="22" name="object 8">
              <a:extLst>
                <a:ext uri="{FF2B5EF4-FFF2-40B4-BE49-F238E27FC236}">
                  <a16:creationId xmlns:a16="http://schemas.microsoft.com/office/drawing/2014/main" xmlns="" id="{CF7046D3-6005-3F44-BBCF-D3BFF0166A92}"/>
                </a:ext>
              </a:extLst>
            </p:cNvPr>
            <p:cNvSpPr/>
            <p:nvPr/>
          </p:nvSpPr>
          <p:spPr>
            <a:xfrm rot="16200000">
              <a:off x="4311338" y="3655881"/>
              <a:ext cx="5518639" cy="3770183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36">
                <a:defRPr/>
              </a:pPr>
              <a:endParaRPr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185560" y="2960414"/>
              <a:ext cx="3688201" cy="154193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Транспортная доступность: </a:t>
              </a:r>
              <a:r>
                <a:rPr lang="ru-RU" sz="14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подъездные пути в гравийном </a:t>
              </a:r>
              <a:r>
                <a:rPr lang="ru-RU" sz="14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</a:rPr>
                <a:t>исполнении</a:t>
              </a:r>
            </a:p>
          </p:txBody>
        </p:sp>
      </p:grpSp>
      <p:sp>
        <p:nvSpPr>
          <p:cNvPr id="24" name="TextBox 6"/>
          <p:cNvSpPr txBox="1"/>
          <p:nvPr/>
        </p:nvSpPr>
        <p:spPr>
          <a:xfrm>
            <a:off x="332084" y="3795007"/>
            <a:ext cx="73859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Создание рабочих мест: 8 </a:t>
            </a:r>
          </a:p>
          <a:p>
            <a:r>
              <a:rPr lang="ru-RU" sz="1500" b="1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Площадь объекта: </a:t>
            </a:r>
            <a:r>
              <a:rPr lang="ru-RU" sz="1500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200 кв. м.</a:t>
            </a:r>
          </a:p>
          <a:p>
            <a:r>
              <a:rPr lang="ru-RU" sz="1500" b="1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Электроснабжение:</a:t>
            </a:r>
            <a:r>
              <a:rPr lang="ru-RU" sz="1500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трансформаторная подстанция мощностью 63 </a:t>
            </a:r>
            <a:r>
              <a:rPr lang="ru-RU" sz="1500" dirty="0" err="1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кВА</a:t>
            </a:r>
            <a:r>
              <a:rPr lang="ru-RU" sz="1500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точка подключения 50 м. (Стоимость подключения до 150 кВт 8,6 тыс. руб. за 1 кВт. Срок подключения - до 6 мес.)</a:t>
            </a:r>
          </a:p>
          <a:p>
            <a:r>
              <a:rPr lang="ru-RU" sz="1500" b="1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Водоснабжение и водоотведение: </a:t>
            </a:r>
            <a:r>
              <a:rPr lang="ru-RU" sz="1500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каптаж родника, установка септика (300 тыс. руб.) </a:t>
            </a:r>
          </a:p>
          <a:p>
            <a:r>
              <a:rPr lang="ru-RU" sz="1500" b="1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Инвестиции:</a:t>
            </a:r>
            <a:r>
              <a:rPr lang="ru-RU" sz="1500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13,0 млн руб.                 </a:t>
            </a:r>
            <a:r>
              <a:rPr lang="ru-RU" sz="1500" b="1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Окупаемость: </a:t>
            </a:r>
            <a:r>
              <a:rPr lang="ru-RU" sz="1500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4-5 лет</a:t>
            </a:r>
          </a:p>
          <a:p>
            <a:r>
              <a:rPr lang="ru-RU" sz="1500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Требуется строительство двухэтажного гостевого дома, на первом этаже – кафе, на втором этаже – жилая зона на 10-15 мест.</a:t>
            </a:r>
          </a:p>
          <a:p>
            <a:r>
              <a:rPr lang="ru-RU" sz="1500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Гарантирован стабильный туристический поток в течении всего года, есть запрос на места проживания и питания.</a:t>
            </a:r>
          </a:p>
        </p:txBody>
      </p:sp>
      <p:pic>
        <p:nvPicPr>
          <p:cNvPr id="25" name="Picture 6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802" y="-94575"/>
            <a:ext cx="1144262" cy="6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864109" y="46228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4DB2CFD-EFEC-D79C-D1CF-CD52F2F5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2142" y="6417717"/>
            <a:ext cx="2844800" cy="365125"/>
          </a:xfrm>
        </p:spPr>
        <p:txBody>
          <a:bodyPr/>
          <a:lstStyle/>
          <a:p>
            <a:fld id="{104FCE4D-0376-47B7-89C6-617FB4B3266D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7351338" y="856430"/>
            <a:ext cx="4269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Century Gothic" panose="020B0502020202020204" pitchFamily="34" charset="0"/>
              </a:rPr>
              <a:t>Туристический поток, тыс. чел.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953625377"/>
              </p:ext>
            </p:extLst>
          </p:nvPr>
        </p:nvGraphicFramePr>
        <p:xfrm>
          <a:off x="6578221" y="1848067"/>
          <a:ext cx="5308979" cy="262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5"/>
          <p:cNvSpPr txBox="1"/>
          <p:nvPr/>
        </p:nvSpPr>
        <p:spPr>
          <a:xfrm>
            <a:off x="1108393" y="856430"/>
            <a:ext cx="5163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Century Gothic" panose="020B0502020202020204" pitchFamily="34" charset="0"/>
              </a:rPr>
              <a:t>Ежегодные событийные мероприятия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23" name="Picture 6" descr="https://sun9-34.userapi.com/impg/8RUKFIkaMXjnmYdOYKpqrHUKZ5D29T0Glly8DA/WhAYQEeJRfM.jpg?size=810x1080&amp;quality=95&amp;sign=369c6ae3365daf56a46f5b490f9cd528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r="2563"/>
          <a:stretch/>
        </p:blipFill>
        <p:spPr bwMode="auto">
          <a:xfrm>
            <a:off x="1201983" y="4554300"/>
            <a:ext cx="2223605" cy="20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426" r="22148" b="-426"/>
          <a:stretch/>
        </p:blipFill>
        <p:spPr>
          <a:xfrm>
            <a:off x="3991285" y="1919250"/>
            <a:ext cx="2177503" cy="2078471"/>
          </a:xfrm>
          <a:prstGeom prst="rect">
            <a:avLst/>
          </a:prstGeom>
        </p:spPr>
      </p:pic>
      <p:sp>
        <p:nvSpPr>
          <p:cNvPr id="25" name="TextBox 7"/>
          <p:cNvSpPr txBox="1"/>
          <p:nvPr/>
        </p:nvSpPr>
        <p:spPr>
          <a:xfrm>
            <a:off x="4019001" y="1478735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Century Gothic" panose="020B0502020202020204" pitchFamily="34" charset="0"/>
              </a:rPr>
              <a:t>Зимние гуляния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6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1"/>
          <p:cNvSpPr txBox="1"/>
          <p:nvPr/>
        </p:nvSpPr>
        <p:spPr>
          <a:xfrm>
            <a:off x="1372728" y="4101163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 smtClean="0">
                <a:latin typeface="Century Gothic" panose="020B0502020202020204" pitchFamily="34" charset="0"/>
              </a:rPr>
              <a:t>Гастротуры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1538258" y="147873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Century Gothic" panose="020B0502020202020204" pitchFamily="34" charset="0"/>
              </a:rPr>
              <a:t>Фестивали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28" name="TextBox 21"/>
          <p:cNvSpPr txBox="1"/>
          <p:nvPr/>
        </p:nvSpPr>
        <p:spPr>
          <a:xfrm>
            <a:off x="3704630" y="4105339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Century Gothic" panose="020B0502020202020204" pitchFamily="34" charset="0"/>
              </a:rPr>
              <a:t>Туристические слеты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29" name="Picture 4" descr="https://sun9-72.userapi.com/impg/J1Xr9nf_22dzealgRMWRRVPhCBH9-P8OIShkTQ/yTRn9P5Y_NI.jpg?size=1280x851&amp;quality=95&amp;sign=61d3751b1477dd8cd70580fe295e8596&amp;type=alb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6" r="-521"/>
          <a:stretch/>
        </p:blipFill>
        <p:spPr bwMode="auto">
          <a:xfrm>
            <a:off x="1243370" y="1919250"/>
            <a:ext cx="2182218" cy="204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 rot="10800000" flipV="1">
            <a:off x="4011742" y="4595216"/>
            <a:ext cx="2157045" cy="20375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5" y="4645120"/>
            <a:ext cx="2251881" cy="19876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1"/>
          <a:stretch/>
        </p:blipFill>
        <p:spPr>
          <a:xfrm>
            <a:off x="9611969" y="4645119"/>
            <a:ext cx="2132727" cy="19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4"/>
          <p:cNvSpPr txBox="1"/>
          <p:nvPr/>
        </p:nvSpPr>
        <p:spPr>
          <a:xfrm>
            <a:off x="417523" y="818357"/>
            <a:ext cx="1077956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800" b="1" spc="-5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Меры </a:t>
            </a:r>
            <a:r>
              <a:rPr lang="ru-RU" sz="2800" b="1" spc="-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поддержки инвестиционных проектов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85130" y="6033646"/>
            <a:ext cx="3017393" cy="773176"/>
            <a:chOff x="10080117" y="0"/>
            <a:chExt cx="1615313" cy="773176"/>
          </a:xfrm>
        </p:grpSpPr>
        <p:sp>
          <p:nvSpPr>
            <p:cNvPr id="52" name="object 11"/>
            <p:cNvSpPr txBox="1"/>
            <p:nvPr/>
          </p:nvSpPr>
          <p:spPr>
            <a:xfrm>
              <a:off x="10080117" y="0"/>
              <a:ext cx="1128395" cy="4857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181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700" b="1" i="0" u="none" strike="noStrike" kern="1200" cap="none" spc="-5" normalizeH="0" baseline="0" noProof="0" dirty="0">
                  <a:ln>
                    <a:noFill/>
                  </a:ln>
                  <a:solidFill>
                    <a:srgbClr val="50CCB7"/>
                  </a:solidFill>
                  <a:effectLst/>
                  <a:uLnTx/>
                  <a:uFillTx/>
                  <a:latin typeface="CabinSketch"/>
                  <a:ea typeface="+mn-ea"/>
                  <a:cs typeface="CabinSketch"/>
                </a:rPr>
                <a:t>.  .  .  .  .  .  . </a:t>
              </a:r>
              <a:r>
                <a:rPr kumimoji="0" sz="1700" b="1" i="0" u="none" strike="noStrike" kern="1200" cap="none" spc="20" normalizeH="0" baseline="0" noProof="0" dirty="0">
                  <a:ln>
                    <a:noFill/>
                  </a:ln>
                  <a:solidFill>
                    <a:srgbClr val="50CCB7"/>
                  </a:solidFill>
                  <a:effectLst/>
                  <a:uLnTx/>
                  <a:uFillTx/>
                  <a:latin typeface="CabinSketch"/>
                  <a:ea typeface="+mn-ea"/>
                  <a:cs typeface="CabinSketch"/>
                </a:rPr>
                <a:t> </a:t>
              </a:r>
              <a:r>
                <a:rPr kumimoji="0" sz="1700" b="1" i="0" u="none" strike="noStrike" kern="1200" cap="none" spc="-5" normalizeH="0" baseline="0" noProof="0" dirty="0">
                  <a:ln>
                    <a:noFill/>
                  </a:ln>
                  <a:solidFill>
                    <a:srgbClr val="50CCB7"/>
                  </a:solidFill>
                  <a:effectLst/>
                  <a:uLnTx/>
                  <a:uFillTx/>
                  <a:latin typeface="CabinSketch"/>
                  <a:ea typeface="+mn-ea"/>
                  <a:cs typeface="CabinSketch"/>
                </a:rPr>
                <a:t>.</a:t>
              </a:r>
              <a:endPara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Sketch"/>
                <a:ea typeface="+mn-ea"/>
                <a:cs typeface="CabinSketch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8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700" b="1" i="0" u="none" strike="noStrike" kern="1200" cap="none" spc="-5" normalizeH="0" baseline="0" noProof="0" dirty="0">
                  <a:ln>
                    <a:noFill/>
                  </a:ln>
                  <a:solidFill>
                    <a:srgbClr val="50CCB7"/>
                  </a:solidFill>
                  <a:effectLst/>
                  <a:uLnTx/>
                  <a:uFillTx/>
                  <a:latin typeface="CabinSketch"/>
                  <a:ea typeface="+mn-ea"/>
                  <a:cs typeface="CabinSketch"/>
                </a:rPr>
                <a:t>.  .  .  .  .  .  . </a:t>
              </a:r>
              <a:r>
                <a:rPr kumimoji="0" sz="1700" b="1" i="0" u="none" strike="noStrike" kern="1200" cap="none" spc="20" normalizeH="0" baseline="0" noProof="0" dirty="0">
                  <a:ln>
                    <a:noFill/>
                  </a:ln>
                  <a:solidFill>
                    <a:srgbClr val="50CCB7"/>
                  </a:solidFill>
                  <a:effectLst/>
                  <a:uLnTx/>
                  <a:uFillTx/>
                  <a:latin typeface="CabinSketch"/>
                  <a:ea typeface="+mn-ea"/>
                  <a:cs typeface="CabinSketch"/>
                </a:rPr>
                <a:t> </a:t>
              </a:r>
              <a:r>
                <a:rPr kumimoji="0" sz="1700" b="1" i="0" u="none" strike="noStrike" kern="1200" cap="none" spc="-5" normalizeH="0" baseline="0" noProof="0" dirty="0">
                  <a:ln>
                    <a:noFill/>
                  </a:ln>
                  <a:solidFill>
                    <a:srgbClr val="50CCB7"/>
                  </a:solidFill>
                  <a:effectLst/>
                  <a:uLnTx/>
                  <a:uFillTx/>
                  <a:latin typeface="CabinSketch"/>
                  <a:ea typeface="+mn-ea"/>
                  <a:cs typeface="CabinSketch"/>
                </a:rPr>
                <a:t>.</a:t>
              </a:r>
              <a:endPara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Sketch"/>
                <a:ea typeface="+mn-ea"/>
                <a:cs typeface="CabinSketch"/>
              </a:endParaRPr>
            </a:p>
          </p:txBody>
        </p:sp>
        <p:sp>
          <p:nvSpPr>
            <p:cNvPr id="53" name="object 12"/>
            <p:cNvSpPr txBox="1"/>
            <p:nvPr/>
          </p:nvSpPr>
          <p:spPr>
            <a:xfrm>
              <a:off x="10080117" y="497840"/>
              <a:ext cx="1615313" cy="27533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700" b="1" i="0" u="none" strike="noStrike" kern="1200" cap="none" spc="-5" normalizeH="0" baseline="0" noProof="0" dirty="0">
                  <a:ln>
                    <a:noFill/>
                  </a:ln>
                  <a:solidFill>
                    <a:srgbClr val="50CCB7"/>
                  </a:solidFill>
                  <a:effectLst/>
                  <a:uLnTx/>
                  <a:uFillTx/>
                  <a:latin typeface="CabinSketch"/>
                  <a:ea typeface="+mn-ea"/>
                  <a:cs typeface="CabinSketch"/>
                </a:rPr>
                <a:t>. . . . . . .</a:t>
              </a:r>
              <a:r>
                <a:rPr kumimoji="0" sz="1700" b="1" i="0" u="none" strike="noStrike" kern="1200" cap="none" spc="20" normalizeH="0" baseline="0" noProof="0" dirty="0">
                  <a:ln>
                    <a:noFill/>
                  </a:ln>
                  <a:solidFill>
                    <a:srgbClr val="50CCB7"/>
                  </a:solidFill>
                  <a:effectLst/>
                  <a:uLnTx/>
                  <a:uFillTx/>
                  <a:latin typeface="CabinSketch"/>
                  <a:ea typeface="+mn-ea"/>
                  <a:cs typeface="CabinSketch"/>
                </a:rPr>
                <a:t> </a:t>
              </a:r>
              <a:r>
                <a:rPr kumimoji="0" sz="1700" b="1" i="0" u="none" strike="noStrike" kern="1200" cap="none" spc="-5" normalizeH="0" baseline="0" noProof="0" dirty="0">
                  <a:ln>
                    <a:noFill/>
                  </a:ln>
                  <a:solidFill>
                    <a:srgbClr val="50CCB7"/>
                  </a:solidFill>
                  <a:effectLst/>
                  <a:uLnTx/>
                  <a:uFillTx/>
                  <a:latin typeface="CabinSketch"/>
                  <a:ea typeface="+mn-ea"/>
                  <a:cs typeface="CabinSketch"/>
                </a:rPr>
                <a:t>.</a:t>
              </a:r>
              <a:endPara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Sketch"/>
                <a:ea typeface="+mn-ea"/>
                <a:cs typeface="CabinSketch"/>
              </a:endParaRPr>
            </a:p>
          </p:txBody>
        </p:sp>
        <p:sp>
          <p:nvSpPr>
            <p:cNvPr id="54" name="object 13"/>
            <p:cNvSpPr txBox="1"/>
            <p:nvPr/>
          </p:nvSpPr>
          <p:spPr>
            <a:xfrm>
              <a:off x="10080117" y="287527"/>
              <a:ext cx="1128395" cy="2851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700" b="1" i="0" u="none" strike="noStrike" kern="1200" cap="none" spc="-5" normalizeH="0" baseline="0" noProof="0" dirty="0">
                  <a:ln>
                    <a:noFill/>
                  </a:ln>
                  <a:solidFill>
                    <a:srgbClr val="50CCB7"/>
                  </a:solidFill>
                  <a:effectLst/>
                  <a:uLnTx/>
                  <a:uFillTx/>
                  <a:latin typeface="CabinSketch"/>
                  <a:ea typeface="+mn-ea"/>
                  <a:cs typeface="CabinSketch"/>
                </a:rPr>
                <a:t>. . . . . . .</a:t>
              </a:r>
              <a:r>
                <a:rPr kumimoji="0" sz="1700" b="1" i="0" u="none" strike="noStrike" kern="1200" cap="none" spc="20" normalizeH="0" baseline="0" noProof="0" dirty="0">
                  <a:ln>
                    <a:noFill/>
                  </a:ln>
                  <a:solidFill>
                    <a:srgbClr val="50CCB7"/>
                  </a:solidFill>
                  <a:effectLst/>
                  <a:uLnTx/>
                  <a:uFillTx/>
                  <a:latin typeface="CabinSketch"/>
                  <a:ea typeface="+mn-ea"/>
                  <a:cs typeface="CabinSketch"/>
                </a:rPr>
                <a:t> </a:t>
              </a:r>
              <a:r>
                <a:rPr kumimoji="0" sz="1700" b="1" i="0" u="none" strike="noStrike" kern="1200" cap="none" spc="-5" normalizeH="0" baseline="0" noProof="0" dirty="0">
                  <a:ln>
                    <a:noFill/>
                  </a:ln>
                  <a:solidFill>
                    <a:srgbClr val="50CCB7"/>
                  </a:solidFill>
                  <a:effectLst/>
                  <a:uLnTx/>
                  <a:uFillTx/>
                  <a:latin typeface="CabinSketch"/>
                  <a:ea typeface="+mn-ea"/>
                  <a:cs typeface="CabinSketch"/>
                </a:rPr>
                <a:t>.</a:t>
              </a:r>
              <a:endPara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Sketch"/>
                <a:ea typeface="+mn-ea"/>
                <a:cs typeface="CabinSketch"/>
              </a:endParaRPr>
            </a:p>
          </p:txBody>
        </p:sp>
      </p:grpSp>
      <p:sp>
        <p:nvSpPr>
          <p:cNvPr id="19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592713" y="194814"/>
            <a:ext cx="561083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18081" y="1806553"/>
            <a:ext cx="3669533" cy="925157"/>
            <a:chOff x="418081" y="1659897"/>
            <a:chExt cx="3669533" cy="925157"/>
          </a:xfrm>
        </p:grpSpPr>
        <p:sp>
          <p:nvSpPr>
            <p:cNvPr id="30" name="object 40">
              <a:extLst>
                <a:ext uri="{FF2B5EF4-FFF2-40B4-BE49-F238E27FC236}">
                  <a16:creationId xmlns:a16="http://schemas.microsoft.com/office/drawing/2014/main" xmlns="" id="{BC63B02C-5AF8-E742-867F-F8541B98D601}"/>
                </a:ext>
              </a:extLst>
            </p:cNvPr>
            <p:cNvSpPr/>
            <p:nvPr/>
          </p:nvSpPr>
          <p:spPr>
            <a:xfrm>
              <a:off x="418081" y="1659897"/>
              <a:ext cx="636017" cy="925157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E5267D5F-6536-6F41-8A70-DA57DFD8F170}"/>
                </a:ext>
              </a:extLst>
            </p:cNvPr>
            <p:cNvSpPr/>
            <p:nvPr/>
          </p:nvSpPr>
          <p:spPr>
            <a:xfrm>
              <a:off x="779671" y="1660810"/>
              <a:ext cx="330794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9170" fontAlgn="t">
                <a:buClr>
                  <a:srgbClr val="000000"/>
                </a:buClr>
              </a:pPr>
              <a:r>
                <a:rPr lang="ru-RU" b="1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Земельный участок </a:t>
              </a:r>
              <a:r>
                <a:rPr lang="ru-RU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в аренду без проведения торгов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18080" y="3161856"/>
            <a:ext cx="4044401" cy="917409"/>
            <a:chOff x="418080" y="2851306"/>
            <a:chExt cx="4044401" cy="917409"/>
          </a:xfrm>
        </p:grpSpPr>
        <p:sp>
          <p:nvSpPr>
            <p:cNvPr id="31" name="object 40">
              <a:extLst>
                <a:ext uri="{FF2B5EF4-FFF2-40B4-BE49-F238E27FC236}">
                  <a16:creationId xmlns:a16="http://schemas.microsoft.com/office/drawing/2014/main" xmlns="" id="{BC63B02C-5AF8-E742-867F-F8541B98D601}"/>
                </a:ext>
              </a:extLst>
            </p:cNvPr>
            <p:cNvSpPr/>
            <p:nvPr/>
          </p:nvSpPr>
          <p:spPr>
            <a:xfrm>
              <a:off x="418080" y="2857228"/>
              <a:ext cx="636017" cy="911487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12CB318A-F4A4-E64A-9EAD-C5123F6D56C6}"/>
                </a:ext>
              </a:extLst>
            </p:cNvPr>
            <p:cNvSpPr/>
            <p:nvPr/>
          </p:nvSpPr>
          <p:spPr>
            <a:xfrm>
              <a:off x="779671" y="2851306"/>
              <a:ext cx="36828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9170" fontAlgn="t">
                <a:buClr>
                  <a:srgbClr val="000000"/>
                </a:buClr>
              </a:pPr>
              <a:endPara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284792" y="3156434"/>
            <a:ext cx="3624818" cy="923331"/>
            <a:chOff x="4284792" y="2839462"/>
            <a:chExt cx="3624818" cy="923331"/>
          </a:xfrm>
        </p:grpSpPr>
        <p:sp>
          <p:nvSpPr>
            <p:cNvPr id="33" name="object 40">
              <a:extLst>
                <a:ext uri="{FF2B5EF4-FFF2-40B4-BE49-F238E27FC236}">
                  <a16:creationId xmlns:a16="http://schemas.microsoft.com/office/drawing/2014/main" xmlns="" id="{BC63B02C-5AF8-E742-867F-F8541B98D601}"/>
                </a:ext>
              </a:extLst>
            </p:cNvPr>
            <p:cNvSpPr/>
            <p:nvPr/>
          </p:nvSpPr>
          <p:spPr>
            <a:xfrm>
              <a:off x="4284792" y="2839462"/>
              <a:ext cx="636017" cy="923331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xmlns="" id="{AA1FC2B8-855E-B747-998A-8AB1A4D530DD}"/>
                </a:ext>
              </a:extLst>
            </p:cNvPr>
            <p:cNvSpPr/>
            <p:nvPr/>
          </p:nvSpPr>
          <p:spPr>
            <a:xfrm>
              <a:off x="4601667" y="2839463"/>
              <a:ext cx="330794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9170" fontAlgn="t">
                <a:buClr>
                  <a:srgbClr val="000000"/>
                </a:buClr>
              </a:pPr>
              <a:r>
                <a:rPr lang="ru-RU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Льготы по налогу </a:t>
              </a:r>
              <a:r>
                <a:rPr lang="ru-RU" b="1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на имущество </a:t>
              </a:r>
              <a:r>
                <a:rPr lang="ru-RU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для инвестиционного проекта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284793" y="1791159"/>
            <a:ext cx="3624817" cy="923331"/>
            <a:chOff x="4284793" y="1644503"/>
            <a:chExt cx="3624817" cy="923331"/>
          </a:xfrm>
        </p:grpSpPr>
        <p:sp>
          <p:nvSpPr>
            <p:cNvPr id="37" name="object 40">
              <a:extLst>
                <a:ext uri="{FF2B5EF4-FFF2-40B4-BE49-F238E27FC236}">
                  <a16:creationId xmlns:a16="http://schemas.microsoft.com/office/drawing/2014/main" xmlns="" id="{BC63B02C-5AF8-E742-867F-F8541B98D601}"/>
                </a:ext>
              </a:extLst>
            </p:cNvPr>
            <p:cNvSpPr/>
            <p:nvPr/>
          </p:nvSpPr>
          <p:spPr>
            <a:xfrm>
              <a:off x="4284793" y="1644503"/>
              <a:ext cx="636017" cy="923331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xmlns="" id="{3E38098E-B54D-0346-B917-D0FAC0DFED10}"/>
                </a:ext>
              </a:extLst>
            </p:cNvPr>
            <p:cNvSpPr/>
            <p:nvPr/>
          </p:nvSpPr>
          <p:spPr>
            <a:xfrm>
              <a:off x="4601667" y="1649880"/>
              <a:ext cx="33079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9170" fontAlgn="t">
                <a:spcAft>
                  <a:spcPts val="400"/>
                </a:spcAft>
                <a:buClr>
                  <a:srgbClr val="000000"/>
                </a:buClr>
              </a:pPr>
              <a:r>
                <a:rPr lang="ru-RU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Льготы по аренде имущества</a:t>
              </a:r>
              <a:endPara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B078331D-285F-AE45-97E7-668CE26FA154}"/>
              </a:ext>
            </a:extLst>
          </p:cNvPr>
          <p:cNvSpPr/>
          <p:nvPr/>
        </p:nvSpPr>
        <p:spPr>
          <a:xfrm>
            <a:off x="779670" y="3167931"/>
            <a:ext cx="3307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fontAlgn="t">
              <a:buClr>
                <a:srgbClr val="000000"/>
              </a:buClr>
            </a:pPr>
            <a:r>
              <a: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Соглашение о </a:t>
            </a:r>
          </a:p>
          <a:p>
            <a:pPr lvl="0" defTabSz="1219170" fontAlgn="t">
              <a:buClr>
                <a:srgbClr val="000000"/>
              </a:buClr>
            </a:pPr>
            <a:r>
              <a:rPr lang="ru-RU" b="1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защите и поощрении капиталовложений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19870" y="4527482"/>
            <a:ext cx="3758812" cy="929402"/>
            <a:chOff x="419870" y="4311818"/>
            <a:chExt cx="3758812" cy="929402"/>
          </a:xfrm>
        </p:grpSpPr>
        <p:sp>
          <p:nvSpPr>
            <p:cNvPr id="32" name="object 40">
              <a:extLst>
                <a:ext uri="{FF2B5EF4-FFF2-40B4-BE49-F238E27FC236}">
                  <a16:creationId xmlns:a16="http://schemas.microsoft.com/office/drawing/2014/main" xmlns="" id="{BC63B02C-5AF8-E742-867F-F8541B98D601}"/>
                </a:ext>
              </a:extLst>
            </p:cNvPr>
            <p:cNvSpPr/>
            <p:nvPr/>
          </p:nvSpPr>
          <p:spPr>
            <a:xfrm>
              <a:off x="419870" y="4311818"/>
              <a:ext cx="636017" cy="92940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12CB318A-F4A4-E64A-9EAD-C5123F6D56C6}"/>
                </a:ext>
              </a:extLst>
            </p:cNvPr>
            <p:cNvSpPr/>
            <p:nvPr/>
          </p:nvSpPr>
          <p:spPr>
            <a:xfrm>
              <a:off x="779671" y="4314854"/>
              <a:ext cx="339901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9170" fontAlgn="t">
                <a:buClr>
                  <a:srgbClr val="000000"/>
                </a:buClr>
              </a:pPr>
              <a:r>
                <a:rPr lang="ru-RU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Имущественная и информационная поддержка</a:t>
              </a:r>
              <a:endPara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281139" y="4521709"/>
            <a:ext cx="3628471" cy="1200329"/>
            <a:chOff x="4281139" y="4306045"/>
            <a:chExt cx="3628471" cy="1200329"/>
          </a:xfrm>
        </p:grpSpPr>
        <p:sp>
          <p:nvSpPr>
            <p:cNvPr id="38" name="object 40">
              <a:extLst>
                <a:ext uri="{FF2B5EF4-FFF2-40B4-BE49-F238E27FC236}">
                  <a16:creationId xmlns:a16="http://schemas.microsoft.com/office/drawing/2014/main" xmlns="" id="{BC63B02C-5AF8-E742-867F-F8541B98D601}"/>
                </a:ext>
              </a:extLst>
            </p:cNvPr>
            <p:cNvSpPr/>
            <p:nvPr/>
          </p:nvSpPr>
          <p:spPr>
            <a:xfrm>
              <a:off x="4281139" y="4367913"/>
              <a:ext cx="636017" cy="1138461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12CB318A-F4A4-E64A-9EAD-C5123F6D56C6}"/>
                </a:ext>
              </a:extLst>
            </p:cNvPr>
            <p:cNvSpPr/>
            <p:nvPr/>
          </p:nvSpPr>
          <p:spPr>
            <a:xfrm>
              <a:off x="4601667" y="4306045"/>
              <a:ext cx="330794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9170" fontAlgn="t">
                <a:buClr>
                  <a:srgbClr val="000000"/>
                </a:buClr>
              </a:pPr>
              <a:r>
                <a:rPr lang="ru-RU" b="1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Сопровождение </a:t>
              </a:r>
              <a:r>
                <a:rPr lang="ru-RU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от идеи до реализации инвестиционного проекта</a:t>
              </a:r>
              <a:endParaRPr lang="ru-RU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</p:grpSp>
      <p:pic>
        <p:nvPicPr>
          <p:cNvPr id="44" name="Рисунок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802" y="-94575"/>
            <a:ext cx="1144262" cy="6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1B552583-76B8-2D08-E24B-22A1A968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708" y="6336858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104FCE4D-0376-47B7-89C6-617FB4B3266D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4" name="Picture 6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9" r="13450"/>
          <a:stretch/>
        </p:blipFill>
        <p:spPr>
          <a:xfrm>
            <a:off x="7909610" y="1860167"/>
            <a:ext cx="4081111" cy="3805866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2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ject 8">
            <a:extLst>
              <a:ext uri="{FF2B5EF4-FFF2-40B4-BE49-F238E27FC236}">
                <a16:creationId xmlns:a16="http://schemas.microsoft.com/office/drawing/2014/main" xmlns="" id="{9CAB7C8C-186A-DC4A-A06E-95EF7095FE63}"/>
              </a:ext>
            </a:extLst>
          </p:cNvPr>
          <p:cNvSpPr/>
          <p:nvPr/>
        </p:nvSpPr>
        <p:spPr>
          <a:xfrm rot="16200000">
            <a:off x="9057260" y="3591762"/>
            <a:ext cx="3435089" cy="2391987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bject 8">
            <a:extLst>
              <a:ext uri="{FF2B5EF4-FFF2-40B4-BE49-F238E27FC236}">
                <a16:creationId xmlns:a16="http://schemas.microsoft.com/office/drawing/2014/main" xmlns="" id="{9CAB7C8C-186A-DC4A-A06E-95EF7095FE63}"/>
              </a:ext>
            </a:extLst>
          </p:cNvPr>
          <p:cNvSpPr/>
          <p:nvPr/>
        </p:nvSpPr>
        <p:spPr>
          <a:xfrm rot="16200000">
            <a:off x="4006548" y="3591763"/>
            <a:ext cx="3435091" cy="2391987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14"/>
          <p:cNvSpPr txBox="1"/>
          <p:nvPr/>
        </p:nvSpPr>
        <p:spPr>
          <a:xfrm>
            <a:off x="608917" y="637596"/>
            <a:ext cx="742378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Почему </a:t>
            </a:r>
            <a:r>
              <a:rPr kumimoji="0" lang="ru-RU" sz="2800" b="1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Юкаменский</a:t>
            </a:r>
            <a:r>
              <a:rPr kumimoji="0" lang="ru-RU" sz="2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</a:t>
            </a:r>
            <a:r>
              <a:rPr kumimoji="0" lang="ru-RU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район?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540548" y="172473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983E659-64C2-D548-8C2C-5D5F0DD62BEF}"/>
              </a:ext>
            </a:extLst>
          </p:cNvPr>
          <p:cNvSpPr/>
          <p:nvPr/>
        </p:nvSpPr>
        <p:spPr>
          <a:xfrm>
            <a:off x="405210" y="2480646"/>
            <a:ext cx="83279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Высокий уровень обеспеченности района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основными инженерными сетями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1BB6C76D-61FD-AA40-81B9-EA318E85C546}"/>
              </a:ext>
            </a:extLst>
          </p:cNvPr>
          <p:cNvSpPr/>
          <p:nvPr/>
        </p:nvSpPr>
        <p:spPr>
          <a:xfrm>
            <a:off x="4666160" y="3161119"/>
            <a:ext cx="2332565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Промышленное производство</a:t>
            </a:r>
          </a:p>
          <a:p>
            <a:pPr marL="0" marR="0" lvl="0" indent="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Перерабатывающее 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latin typeface="Century Gothic" panose="020B0502020202020204" pitchFamily="34" charset="0"/>
              </a:rPr>
              <a:t>      производство (продукция льноводства)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Пищевая промышленность </a:t>
            </a:r>
          </a:p>
        </p:txBody>
      </p:sp>
      <p:sp>
        <p:nvSpPr>
          <p:cNvPr id="83" name="object 8">
            <a:extLst>
              <a:ext uri="{FF2B5EF4-FFF2-40B4-BE49-F238E27FC236}">
                <a16:creationId xmlns:a16="http://schemas.microsoft.com/office/drawing/2014/main" xmlns="" id="{9CAB7C8C-186A-DC4A-A06E-95EF7095FE63}"/>
              </a:ext>
            </a:extLst>
          </p:cNvPr>
          <p:cNvSpPr/>
          <p:nvPr/>
        </p:nvSpPr>
        <p:spPr>
          <a:xfrm rot="16200000">
            <a:off x="6537030" y="3591763"/>
            <a:ext cx="3435091" cy="2391987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3A2A4E2-E565-9D4F-AEFA-8A286814B57F}"/>
              </a:ext>
            </a:extLst>
          </p:cNvPr>
          <p:cNvSpPr/>
          <p:nvPr/>
        </p:nvSpPr>
        <p:spPr>
          <a:xfrm>
            <a:off x="7165847" y="3142652"/>
            <a:ext cx="2304509" cy="3289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EC1C8"/>
              </a:buClr>
              <a:buSzTx/>
              <a:buFontTx/>
              <a:buNone/>
              <a:tabLst/>
              <a:defRPr/>
            </a:pPr>
            <a:endParaRPr kumimoji="0" lang="ru-RU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t" latinLnBrk="0" hangingPunct="1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Сельское </a:t>
            </a:r>
          </a:p>
          <a:p>
            <a:pPr marL="0" marR="0" lvl="0" indent="0" algn="ctr" defTabSz="1219170" rtl="0" eaLnBrk="1" fontAlgn="t" latinLnBrk="0" hangingPunct="1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хозяйство</a:t>
            </a:r>
          </a:p>
          <a:p>
            <a:pPr marL="0" marR="0" lvl="0" indent="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171450" lvl="0" indent="-1714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выращивание зерновых культур, льна-долгунца,  картофеля, овощей открытого  грунта, овощей и зелени в теплицах</a:t>
            </a:r>
          </a:p>
          <a:p>
            <a:pPr marL="171450" lvl="0" indent="-1714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молочное животноводство</a:t>
            </a:r>
          </a:p>
          <a:p>
            <a:pPr marL="171450" lvl="0" indent="-1714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производство и переработка мяса и молока </a:t>
            </a:r>
          </a:p>
          <a:p>
            <a:pPr marL="171450" lvl="0" indent="-1714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переработка продукции растениеводства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03A2A4E2-E565-9D4F-AEFA-8A286814B57F}"/>
              </a:ext>
            </a:extLst>
          </p:cNvPr>
          <p:cNvSpPr/>
          <p:nvPr/>
        </p:nvSpPr>
        <p:spPr>
          <a:xfrm>
            <a:off x="9693681" y="3131276"/>
            <a:ext cx="2304509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EC1C8"/>
              </a:buClr>
              <a:buSzTx/>
              <a:buFontTx/>
              <a:buNone/>
              <a:tabLst/>
              <a:defRPr/>
            </a:pPr>
            <a:endParaRPr kumimoji="0" lang="ru-RU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t" latinLnBrk="0" hangingPunct="1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Туризм</a:t>
            </a:r>
          </a:p>
          <a:p>
            <a:pPr marL="0" marR="0" lvl="0" indent="0" algn="l" defTabSz="1219170" rtl="0" eaLnBrk="1" fontAlgn="t" latinLnBrk="0" hangingPunct="1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171450" lvl="0" indent="-171450" defTabSz="1219170" fontAlgn="t">
              <a:spcAft>
                <a:spcPts val="600"/>
              </a:spcAft>
              <a:buClr>
                <a:srgbClr val="3EC1C8"/>
              </a:buClr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Эко- и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этномаршруты</a:t>
            </a:r>
            <a:endParaRPr lang="ru-RU" sz="1200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171450" lvl="0" indent="-171450" defTabSz="1219170" fontAlgn="t">
              <a:spcAft>
                <a:spcPts val="600"/>
              </a:spcAft>
              <a:buClr>
                <a:srgbClr val="3EC1C8"/>
              </a:buClr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Туристические объекты</a:t>
            </a:r>
          </a:p>
          <a:p>
            <a:pPr marL="171450" lvl="0" indent="-171450" defTabSz="1219170" fontAlgn="t">
              <a:spcAft>
                <a:spcPts val="400"/>
              </a:spcAft>
              <a:buClr>
                <a:srgbClr val="3EC1C8"/>
              </a:buClr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Свободные земельные участки в сфере туризма</a:t>
            </a:r>
          </a:p>
          <a:p>
            <a:pPr marL="171450" marR="0" lvl="0" indent="-17145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EC1C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9" name="Рисунок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802" y="-94575"/>
            <a:ext cx="1144262" cy="6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9F64E9B-5223-A84D-AB3D-BB1C5716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123" y="6389057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104FCE4D-0376-47B7-89C6-617FB4B3266D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5" name="Picture 6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Z:\карт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5" y="2913888"/>
            <a:ext cx="4320809" cy="34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626C0C35-BC66-A84D-B3F2-97424CCEC9F5}"/>
              </a:ext>
            </a:extLst>
          </p:cNvPr>
          <p:cNvGrpSpPr/>
          <p:nvPr/>
        </p:nvGrpSpPr>
        <p:grpSpPr>
          <a:xfrm>
            <a:off x="184239" y="1274039"/>
            <a:ext cx="11530800" cy="1126491"/>
            <a:chOff x="319843" y="1513510"/>
            <a:chExt cx="11530800" cy="1126491"/>
          </a:xfrm>
        </p:grpSpPr>
        <p:sp>
          <p:nvSpPr>
            <p:cNvPr id="58" name="object 7">
              <a:extLst>
                <a:ext uri="{FF2B5EF4-FFF2-40B4-BE49-F238E27FC236}">
                  <a16:creationId xmlns:a16="http://schemas.microsoft.com/office/drawing/2014/main" xmlns="" id="{ED077EC2-6C1B-BE4C-86B6-21A1D5F9F5E9}"/>
                </a:ext>
              </a:extLst>
            </p:cNvPr>
            <p:cNvSpPr/>
            <p:nvPr/>
          </p:nvSpPr>
          <p:spPr>
            <a:xfrm>
              <a:off x="319843" y="1513511"/>
              <a:ext cx="6662847" cy="1039368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bject 7">
              <a:extLst>
                <a:ext uri="{FF2B5EF4-FFF2-40B4-BE49-F238E27FC236}">
                  <a16:creationId xmlns:a16="http://schemas.microsoft.com/office/drawing/2014/main" xmlns="" id="{E4C338A0-961D-DF43-8899-1FB0F2BA1DD8}"/>
                </a:ext>
              </a:extLst>
            </p:cNvPr>
            <p:cNvSpPr/>
            <p:nvPr/>
          </p:nvSpPr>
          <p:spPr>
            <a:xfrm>
              <a:off x="2374276" y="1513511"/>
              <a:ext cx="6662847" cy="1039368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bject 7">
              <a:extLst>
                <a:ext uri="{FF2B5EF4-FFF2-40B4-BE49-F238E27FC236}">
                  <a16:creationId xmlns:a16="http://schemas.microsoft.com/office/drawing/2014/main" xmlns="" id="{CAAACBD0-366A-CA48-8459-C244CDE651FD}"/>
                </a:ext>
              </a:extLst>
            </p:cNvPr>
            <p:cNvSpPr/>
            <p:nvPr/>
          </p:nvSpPr>
          <p:spPr>
            <a:xfrm>
              <a:off x="5961413" y="1513510"/>
              <a:ext cx="5829541" cy="1012317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bject 7">
              <a:extLst>
                <a:ext uri="{FF2B5EF4-FFF2-40B4-BE49-F238E27FC236}">
                  <a16:creationId xmlns:a16="http://schemas.microsoft.com/office/drawing/2014/main" xmlns="" id="{AF08BE02-5D19-D24E-8896-DB39572AF4B8}"/>
                </a:ext>
              </a:extLst>
            </p:cNvPr>
            <p:cNvSpPr/>
            <p:nvPr/>
          </p:nvSpPr>
          <p:spPr>
            <a:xfrm>
              <a:off x="4883145" y="1513511"/>
              <a:ext cx="6662847" cy="1039368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8" name="object 17">
              <a:extLst>
                <a:ext uri="{FF2B5EF4-FFF2-40B4-BE49-F238E27FC236}">
                  <a16:creationId xmlns:a16="http://schemas.microsoft.com/office/drawing/2014/main" xmlns="" id="{8C400778-F976-304C-9B74-CDED4A09EC7C}"/>
                </a:ext>
              </a:extLst>
            </p:cNvPr>
            <p:cNvGrpSpPr/>
            <p:nvPr/>
          </p:nvGrpSpPr>
          <p:grpSpPr>
            <a:xfrm>
              <a:off x="10668908" y="1513511"/>
              <a:ext cx="1181735" cy="1126490"/>
              <a:chOff x="8526780" y="2772155"/>
              <a:chExt cx="1181735" cy="1126490"/>
            </a:xfrm>
          </p:grpSpPr>
          <p:sp>
            <p:nvSpPr>
              <p:cNvPr id="69" name="object 18">
                <a:extLst>
                  <a:ext uri="{FF2B5EF4-FFF2-40B4-BE49-F238E27FC236}">
                    <a16:creationId xmlns:a16="http://schemas.microsoft.com/office/drawing/2014/main" xmlns="" id="{FA0AD8F3-7090-504C-B585-B2DBA673A4DD}"/>
                  </a:ext>
                </a:extLst>
              </p:cNvPr>
              <p:cNvSpPr/>
              <p:nvPr/>
            </p:nvSpPr>
            <p:spPr>
              <a:xfrm>
                <a:off x="8755380" y="2772155"/>
                <a:ext cx="952626" cy="954024"/>
              </a:xfrm>
              <a:prstGeom prst="rect">
                <a:avLst/>
              </a:prstGeom>
              <a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bject 19">
                <a:extLst>
                  <a:ext uri="{FF2B5EF4-FFF2-40B4-BE49-F238E27FC236}">
                    <a16:creationId xmlns:a16="http://schemas.microsoft.com/office/drawing/2014/main" xmlns="" id="{A071089D-4920-974A-8408-6DA59435ED09}"/>
                  </a:ext>
                </a:extLst>
              </p:cNvPr>
              <p:cNvSpPr/>
              <p:nvPr/>
            </p:nvSpPr>
            <p:spPr>
              <a:xfrm>
                <a:off x="8526780" y="3319272"/>
                <a:ext cx="579120" cy="579119"/>
              </a:xfrm>
              <a:prstGeom prst="rect">
                <a:avLst/>
              </a:prstGeom>
              <a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9272ABA-9AA7-FF46-9BB1-BBB9E1D2E1A1}"/>
              </a:ext>
            </a:extLst>
          </p:cNvPr>
          <p:cNvSpPr txBox="1"/>
          <p:nvPr/>
        </p:nvSpPr>
        <p:spPr>
          <a:xfrm>
            <a:off x="512306" y="1292822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101,9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C43CE7E5-D80D-674E-971F-5425206F55B3}"/>
              </a:ext>
            </a:extLst>
          </p:cNvPr>
          <p:cNvSpPr/>
          <p:nvPr/>
        </p:nvSpPr>
        <p:spPr>
          <a:xfrm>
            <a:off x="510404" y="1818543"/>
            <a:ext cx="17126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ПЛОЩАДЬ</a:t>
            </a:r>
            <a:r>
              <a:rPr kumimoji="0" lang="ru-RU" sz="105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РАЙОНА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6BB24B5D-2579-324A-9E73-7E1C2C59A844}"/>
              </a:ext>
            </a:extLst>
          </p:cNvPr>
          <p:cNvSpPr txBox="1"/>
          <p:nvPr/>
        </p:nvSpPr>
        <p:spPr>
          <a:xfrm>
            <a:off x="1704391" y="1380744"/>
            <a:ext cx="7437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тыс.га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CE39FFE4-713C-0545-8910-D47114B4D8BA}"/>
              </a:ext>
            </a:extLst>
          </p:cNvPr>
          <p:cNvSpPr/>
          <p:nvPr/>
        </p:nvSpPr>
        <p:spPr>
          <a:xfrm>
            <a:off x="2579467" y="1818543"/>
            <a:ext cx="16743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1050" kern="0" noProof="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КОЛ-ВО НАСЕЛЁННЫХ ПУНКТОВ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881EDB7B-672A-F44E-B629-B5F9FB0918A9}"/>
              </a:ext>
            </a:extLst>
          </p:cNvPr>
          <p:cNvSpPr txBox="1"/>
          <p:nvPr/>
        </p:nvSpPr>
        <p:spPr>
          <a:xfrm>
            <a:off x="2579467" y="1292822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8147C254-DB23-6145-B1BA-1F80D3D32BAD}"/>
              </a:ext>
            </a:extLst>
          </p:cNvPr>
          <p:cNvSpPr txBox="1"/>
          <p:nvPr/>
        </p:nvSpPr>
        <p:spPr>
          <a:xfrm>
            <a:off x="4380672" y="1292822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70,3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A918FFDD-130A-D545-9F8F-70DB93F2DA45}"/>
              </a:ext>
            </a:extLst>
          </p:cNvPr>
          <p:cNvSpPr/>
          <p:nvPr/>
        </p:nvSpPr>
        <p:spPr>
          <a:xfrm>
            <a:off x="4378770" y="1818543"/>
            <a:ext cx="192947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1050" kern="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ЗЕМЛИ С/Х НАЗНАЧЕНИЯ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7484D18-5511-9D43-83C8-0F4A5BC00421}"/>
              </a:ext>
            </a:extLst>
          </p:cNvPr>
          <p:cNvSpPr txBox="1"/>
          <p:nvPr/>
        </p:nvSpPr>
        <p:spPr>
          <a:xfrm>
            <a:off x="5334557" y="1380744"/>
            <a:ext cx="76174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тыс.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8147C254-DB23-6145-B1BA-1F80D3D32BAD}"/>
              </a:ext>
            </a:extLst>
          </p:cNvPr>
          <p:cNvSpPr txBox="1"/>
          <p:nvPr/>
        </p:nvSpPr>
        <p:spPr>
          <a:xfrm>
            <a:off x="6388513" y="1292822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7,2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A918FFDD-130A-D545-9F8F-70DB93F2DA45}"/>
              </a:ext>
            </a:extLst>
          </p:cNvPr>
          <p:cNvSpPr/>
          <p:nvPr/>
        </p:nvSpPr>
        <p:spPr>
          <a:xfrm>
            <a:off x="6386611" y="1818543"/>
            <a:ext cx="115448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1050" kern="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НАСЕЛЕНИЕ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7484D18-5511-9D43-83C8-0F4A5BC00421}"/>
              </a:ext>
            </a:extLst>
          </p:cNvPr>
          <p:cNvSpPr txBox="1"/>
          <p:nvPr/>
        </p:nvSpPr>
        <p:spPr>
          <a:xfrm>
            <a:off x="7052251" y="1380744"/>
            <a:ext cx="76174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тыс.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чел.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8147C254-DB23-6145-B1BA-1F80D3D32BAD}"/>
              </a:ext>
            </a:extLst>
          </p:cNvPr>
          <p:cNvSpPr txBox="1"/>
          <p:nvPr/>
        </p:nvSpPr>
        <p:spPr>
          <a:xfrm>
            <a:off x="7953277" y="1292822"/>
            <a:ext cx="95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196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A918FFDD-130A-D545-9F8F-70DB93F2DA45}"/>
              </a:ext>
            </a:extLst>
          </p:cNvPr>
          <p:cNvSpPr/>
          <p:nvPr/>
        </p:nvSpPr>
        <p:spPr>
          <a:xfrm>
            <a:off x="7951375" y="1818543"/>
            <a:ext cx="115448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1050" kern="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СУБЪЕКТОВ МСП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147C254-DB23-6145-B1BA-1F80D3D32BAD}"/>
              </a:ext>
            </a:extLst>
          </p:cNvPr>
          <p:cNvSpPr txBox="1"/>
          <p:nvPr/>
        </p:nvSpPr>
        <p:spPr>
          <a:xfrm>
            <a:off x="9204645" y="1292822"/>
            <a:ext cx="95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349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A918FFDD-130A-D545-9F8F-70DB93F2DA45}"/>
              </a:ext>
            </a:extLst>
          </p:cNvPr>
          <p:cNvSpPr/>
          <p:nvPr/>
        </p:nvSpPr>
        <p:spPr>
          <a:xfrm>
            <a:off x="9202743" y="1818543"/>
            <a:ext cx="122657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1050" kern="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САМОЗАНЯТЫХ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9" name="object 27">
            <a:extLst>
              <a:ext uri="{FF2B5EF4-FFF2-40B4-BE49-F238E27FC236}">
                <a16:creationId xmlns:a16="http://schemas.microsoft.com/office/drawing/2014/main" xmlns="" id="{21605ABD-2FD6-E24E-A1A2-52A9F2A0B833}"/>
              </a:ext>
            </a:extLst>
          </p:cNvPr>
          <p:cNvSpPr/>
          <p:nvPr/>
        </p:nvSpPr>
        <p:spPr>
          <a:xfrm>
            <a:off x="4371894" y="2768787"/>
            <a:ext cx="1227437" cy="975221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bject 24">
            <a:extLst>
              <a:ext uri="{FF2B5EF4-FFF2-40B4-BE49-F238E27FC236}">
                <a16:creationId xmlns:a16="http://schemas.microsoft.com/office/drawing/2014/main" xmlns="" id="{5562D430-9334-E94A-902A-D770596F4D1F}"/>
              </a:ext>
            </a:extLst>
          </p:cNvPr>
          <p:cNvSpPr/>
          <p:nvPr/>
        </p:nvSpPr>
        <p:spPr>
          <a:xfrm>
            <a:off x="6906159" y="2668325"/>
            <a:ext cx="1269873" cy="102527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bject 26">
            <a:extLst>
              <a:ext uri="{FF2B5EF4-FFF2-40B4-BE49-F238E27FC236}">
                <a16:creationId xmlns:a16="http://schemas.microsoft.com/office/drawing/2014/main" xmlns="" id="{4FE99807-683C-944C-8FF0-18BF3665DB48}"/>
              </a:ext>
            </a:extLst>
          </p:cNvPr>
          <p:cNvSpPr/>
          <p:nvPr/>
        </p:nvSpPr>
        <p:spPr>
          <a:xfrm>
            <a:off x="9529843" y="2717238"/>
            <a:ext cx="1193213" cy="10654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40">
            <a:extLst>
              <a:ext uri="{FF2B5EF4-FFF2-40B4-BE49-F238E27FC236}">
                <a16:creationId xmlns:a16="http://schemas.microsoft.com/office/drawing/2014/main" xmlns="" id="{BC63B02C-5AF8-E742-867F-F8541B98D601}"/>
              </a:ext>
            </a:extLst>
          </p:cNvPr>
          <p:cNvSpPr/>
          <p:nvPr/>
        </p:nvSpPr>
        <p:spPr>
          <a:xfrm>
            <a:off x="2902044" y="4856336"/>
            <a:ext cx="636017" cy="88209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0590" y="4842209"/>
            <a:ext cx="4607892" cy="882099"/>
          </a:xfrm>
          <a:prstGeom prst="roundRect">
            <a:avLst>
              <a:gd name="adj" fmla="val 73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ИНВЕСТИЦИОННЫЙ ПРОФИЛЬ ЮКАМЕНСКОГО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РАЙОНА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82804" y="2828544"/>
            <a:ext cx="7247551" cy="1349152"/>
            <a:chOff x="782804" y="2780039"/>
            <a:chExt cx="7247551" cy="134915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782804" y="2866358"/>
              <a:ext cx="7247551" cy="1039369"/>
              <a:chOff x="227426" y="2221365"/>
              <a:chExt cx="7247551" cy="1039369"/>
            </a:xfrm>
          </p:grpSpPr>
          <p:sp>
            <p:nvSpPr>
              <p:cNvPr id="15" name="object 7">
                <a:extLst>
                  <a:ext uri="{FF2B5EF4-FFF2-40B4-BE49-F238E27FC236}">
                    <a16:creationId xmlns:a16="http://schemas.microsoft.com/office/drawing/2014/main" xmlns="" id="{ED077EC2-6C1B-BE4C-86B6-21A1D5F9F5E9}"/>
                  </a:ext>
                </a:extLst>
              </p:cNvPr>
              <p:cNvSpPr/>
              <p:nvPr/>
            </p:nvSpPr>
            <p:spPr>
              <a:xfrm>
                <a:off x="227426" y="2221366"/>
                <a:ext cx="4209647" cy="1039368"/>
              </a:xfrm>
              <a:prstGeom prst="rect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object 7">
                <a:extLst>
                  <a:ext uri="{FF2B5EF4-FFF2-40B4-BE49-F238E27FC236}">
                    <a16:creationId xmlns:a16="http://schemas.microsoft.com/office/drawing/2014/main" xmlns="" id="{E4C338A0-961D-DF43-8899-1FB0F2BA1DD8}"/>
                  </a:ext>
                </a:extLst>
              </p:cNvPr>
              <p:cNvSpPr/>
              <p:nvPr/>
            </p:nvSpPr>
            <p:spPr>
              <a:xfrm>
                <a:off x="1525435" y="2221366"/>
                <a:ext cx="4209647" cy="1039368"/>
              </a:xfrm>
              <a:prstGeom prst="rect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object 7">
                <a:extLst>
                  <a:ext uri="{FF2B5EF4-FFF2-40B4-BE49-F238E27FC236}">
                    <a16:creationId xmlns:a16="http://schemas.microsoft.com/office/drawing/2014/main" xmlns="" id="{CAAACBD0-366A-CA48-8459-C244CDE651FD}"/>
                  </a:ext>
                </a:extLst>
              </p:cNvPr>
              <p:cNvSpPr/>
              <p:nvPr/>
            </p:nvSpPr>
            <p:spPr>
              <a:xfrm>
                <a:off x="3791821" y="2221365"/>
                <a:ext cx="3683156" cy="1012317"/>
              </a:xfrm>
              <a:prstGeom prst="rect">
                <a:avLst/>
              </a:pr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xmlns="" id="{AF08BE02-5D19-D24E-8896-DB39572AF4B8}"/>
                  </a:ext>
                </a:extLst>
              </p:cNvPr>
              <p:cNvSpPr/>
              <p:nvPr/>
            </p:nvSpPr>
            <p:spPr>
              <a:xfrm>
                <a:off x="3235072" y="2229345"/>
                <a:ext cx="4209647" cy="1012316"/>
              </a:xfrm>
              <a:prstGeom prst="rect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053080" y="2229345"/>
                <a:ext cx="606852" cy="1012804"/>
              </a:xfrm>
              <a:prstGeom prst="rect">
                <a:avLst/>
              </a:prstGeom>
              <a:solidFill>
                <a:srgbClr val="44BF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311858" y="2226841"/>
                <a:ext cx="606852" cy="1012804"/>
              </a:xfrm>
              <a:prstGeom prst="rect">
                <a:avLst/>
              </a:prstGeom>
              <a:solidFill>
                <a:srgbClr val="44BF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822789" y="2780039"/>
              <a:ext cx="6725693" cy="1349152"/>
            </a:xfrm>
            <a:prstGeom prst="roundRect">
              <a:avLst>
                <a:gd name="adj" fmla="val 7311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Касимов</a:t>
              </a:r>
              <a:r>
                <a:rPr lang="ru-RU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Дамир </a:t>
              </a:r>
              <a:r>
                <a:rPr lang="ru-RU" sz="2400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Рамильевич</a:t>
              </a:r>
              <a:endParaRPr lang="ru-RU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+7 912 </a:t>
              </a:r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463 99 01</a:t>
              </a:r>
            </a:p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admukam@yuk</a:t>
              </a:r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.</a:t>
              </a:r>
              <a:r>
                <a:rPr lang="en-US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udmr</a:t>
              </a:r>
              <a:r>
                <a:rPr lang="ru-RU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.</a:t>
              </a:r>
              <a:r>
                <a:rPr lang="en-US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ru</a:t>
              </a:r>
              <a:endParaRPr lang="ru-RU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ru-RU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4" name="Рисунок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802" y="-94575"/>
            <a:ext cx="1144262" cy="6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864109" y="46228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lang="ru-RU" sz="1067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ЮКАМЕНС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8D368E2-336C-4CBE-FEC4-F1703428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4202" y="6295864"/>
            <a:ext cx="2844800" cy="365125"/>
          </a:xfrm>
        </p:spPr>
        <p:txBody>
          <a:bodyPr/>
          <a:lstStyle/>
          <a:p>
            <a:fld id="{104FCE4D-0376-47B7-89C6-617FB4B3266D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C:\Users\Человек\AppData\Local\Packages\Microsoft.Windows.Photos_8wekyb3d8bbwe\TempState\ShareServiceTempFolder\инвест привлекательность района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9" y="4177696"/>
            <a:ext cx="2300731" cy="23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16" y="568930"/>
            <a:ext cx="3717586" cy="427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279;p44"/>
          <p:cNvSpPr/>
          <p:nvPr/>
        </p:nvSpPr>
        <p:spPr>
          <a:xfrm>
            <a:off x="1061824" y="1132174"/>
            <a:ext cx="666181" cy="643043"/>
          </a:xfrm>
          <a:custGeom>
            <a:avLst/>
            <a:gdLst/>
            <a:ahLst/>
            <a:cxnLst/>
            <a:rect l="l" t="t" r="r" b="b"/>
            <a:pathLst>
              <a:path w="394969" h="393700" extrusionOk="0">
                <a:moveTo>
                  <a:pt x="197231" y="393700"/>
                </a:moveTo>
                <a:lnTo>
                  <a:pt x="152019" y="388493"/>
                </a:lnTo>
                <a:lnTo>
                  <a:pt x="110490" y="373633"/>
                </a:lnTo>
                <a:lnTo>
                  <a:pt x="73913" y="350393"/>
                </a:lnTo>
                <a:lnTo>
                  <a:pt x="43306" y="319913"/>
                </a:lnTo>
                <a:lnTo>
                  <a:pt x="20065" y="283337"/>
                </a:lnTo>
                <a:lnTo>
                  <a:pt x="5206" y="241934"/>
                </a:lnTo>
                <a:lnTo>
                  <a:pt x="0" y="196850"/>
                </a:lnTo>
                <a:lnTo>
                  <a:pt x="5206" y="151637"/>
                </a:lnTo>
                <a:lnTo>
                  <a:pt x="20065" y="110235"/>
                </a:lnTo>
                <a:lnTo>
                  <a:pt x="43306" y="73659"/>
                </a:lnTo>
                <a:lnTo>
                  <a:pt x="73913" y="43179"/>
                </a:lnTo>
                <a:lnTo>
                  <a:pt x="110490" y="19938"/>
                </a:lnTo>
                <a:lnTo>
                  <a:pt x="152019" y="5206"/>
                </a:lnTo>
                <a:lnTo>
                  <a:pt x="197231" y="0"/>
                </a:lnTo>
                <a:lnTo>
                  <a:pt x="242569" y="5206"/>
                </a:lnTo>
                <a:lnTo>
                  <a:pt x="284099" y="19938"/>
                </a:lnTo>
                <a:lnTo>
                  <a:pt x="320675" y="43179"/>
                </a:lnTo>
                <a:lnTo>
                  <a:pt x="351281" y="73659"/>
                </a:lnTo>
                <a:lnTo>
                  <a:pt x="374523" y="110235"/>
                </a:lnTo>
                <a:lnTo>
                  <a:pt x="389381" y="151637"/>
                </a:lnTo>
                <a:lnTo>
                  <a:pt x="394588" y="196850"/>
                </a:lnTo>
                <a:lnTo>
                  <a:pt x="389381" y="241934"/>
                </a:lnTo>
                <a:lnTo>
                  <a:pt x="374523" y="283337"/>
                </a:lnTo>
                <a:lnTo>
                  <a:pt x="351281" y="319913"/>
                </a:lnTo>
                <a:lnTo>
                  <a:pt x="320675" y="350393"/>
                </a:lnTo>
                <a:lnTo>
                  <a:pt x="284099" y="373633"/>
                </a:lnTo>
                <a:lnTo>
                  <a:pt x="242569" y="388493"/>
                </a:lnTo>
                <a:lnTo>
                  <a:pt x="197231" y="393700"/>
                </a:lnTo>
                <a:close/>
              </a:path>
            </a:pathLst>
          </a:custGeom>
          <a:solidFill>
            <a:srgbClr val="3EC1C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/>
          </a:p>
        </p:txBody>
      </p:sp>
      <p:sp>
        <p:nvSpPr>
          <p:cNvPr id="285" name="Google Shape;285;p44"/>
          <p:cNvSpPr/>
          <p:nvPr/>
        </p:nvSpPr>
        <p:spPr>
          <a:xfrm>
            <a:off x="6200667" y="4516987"/>
            <a:ext cx="2684026" cy="1798420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4"/>
          <p:cNvSpPr/>
          <p:nvPr/>
        </p:nvSpPr>
        <p:spPr>
          <a:xfrm>
            <a:off x="3151500" y="1979800"/>
            <a:ext cx="2942800" cy="1798420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4"/>
          <p:cNvSpPr/>
          <p:nvPr/>
        </p:nvSpPr>
        <p:spPr>
          <a:xfrm>
            <a:off x="6236567" y="1979800"/>
            <a:ext cx="2670800" cy="1798420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4"/>
          <p:cNvSpPr/>
          <p:nvPr/>
        </p:nvSpPr>
        <p:spPr>
          <a:xfrm>
            <a:off x="9013833" y="4512616"/>
            <a:ext cx="2706800" cy="1798420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4"/>
          <p:cNvSpPr/>
          <p:nvPr/>
        </p:nvSpPr>
        <p:spPr>
          <a:xfrm>
            <a:off x="338433" y="1979800"/>
            <a:ext cx="2670800" cy="1798420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4"/>
          <p:cNvSpPr/>
          <p:nvPr/>
        </p:nvSpPr>
        <p:spPr>
          <a:xfrm>
            <a:off x="363043" y="5662732"/>
            <a:ext cx="25424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300"/>
            </a:pPr>
            <a:r>
              <a:rPr lang="ru" sz="2133" dirty="0">
                <a:latin typeface="Century Gothic"/>
                <a:ea typeface="Century Gothic"/>
                <a:cs typeface="Century Gothic"/>
                <a:sym typeface="Century Gothic"/>
              </a:rPr>
              <a:t>Образование</a:t>
            </a:r>
            <a:endParaRPr sz="2133" dirty="0"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264" name="Google Shape;264;p44"/>
          <p:cNvSpPr/>
          <p:nvPr/>
        </p:nvSpPr>
        <p:spPr>
          <a:xfrm>
            <a:off x="6315326" y="2738284"/>
            <a:ext cx="2608000" cy="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ru-R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</a:t>
            </a:r>
            <a:r>
              <a:rPr lang="ru-R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ровень безработицы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44"/>
          <p:cNvSpPr/>
          <p:nvPr/>
        </p:nvSpPr>
        <p:spPr>
          <a:xfrm>
            <a:off x="6300767" y="2142256"/>
            <a:ext cx="25424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700"/>
            </a:pPr>
            <a:r>
              <a:rPr lang="ru" sz="32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0,8 </a:t>
            </a:r>
            <a:r>
              <a:rPr lang="r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266" name="Google Shape;266;p44"/>
          <p:cNvSpPr/>
          <p:nvPr/>
        </p:nvSpPr>
        <p:spPr>
          <a:xfrm>
            <a:off x="3507500" y="2661799"/>
            <a:ext cx="2204400" cy="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ru-R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</a:t>
            </a:r>
            <a:r>
              <a:rPr lang="r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аселение трудоспособного возраста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4"/>
          <p:cNvSpPr/>
          <p:nvPr/>
        </p:nvSpPr>
        <p:spPr>
          <a:xfrm>
            <a:off x="3399239" y="2142256"/>
            <a:ext cx="242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700"/>
            </a:pPr>
            <a:r>
              <a:rPr lang="ru" sz="32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3,8</a:t>
            </a:r>
            <a:r>
              <a:rPr lang="ru" sz="3200" b="1" dirty="0" smtClean="0">
                <a:solidFill>
                  <a:srgbClr val="007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тыс.чел.</a:t>
            </a:r>
            <a:endParaRPr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68" name="Google Shape;268;p44"/>
          <p:cNvGrpSpPr/>
          <p:nvPr/>
        </p:nvGrpSpPr>
        <p:grpSpPr>
          <a:xfrm>
            <a:off x="444733" y="2142256"/>
            <a:ext cx="2542416" cy="1043584"/>
            <a:chOff x="333550" y="1434825"/>
            <a:chExt cx="1906812" cy="782688"/>
          </a:xfrm>
        </p:grpSpPr>
        <p:sp>
          <p:nvSpPr>
            <p:cNvPr id="269" name="Google Shape;269;p44"/>
            <p:cNvSpPr/>
            <p:nvPr/>
          </p:nvSpPr>
          <p:spPr>
            <a:xfrm>
              <a:off x="333562" y="1434825"/>
              <a:ext cx="1906800" cy="4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700"/>
              </a:pPr>
              <a:r>
                <a:rPr lang="ru" sz="3200" b="1" kern="0" dirty="0" smtClean="0">
                  <a:solidFill>
                    <a:srgbClr val="3EC1C8"/>
                  </a:solidFill>
                  <a:latin typeface="Century Gothic" panose="020B0502020202020204" pitchFamily="34" charset="0"/>
                  <a:cs typeface="Arial"/>
                  <a:sym typeface="Century Gothic"/>
                </a:rPr>
                <a:t>41,5 </a:t>
              </a:r>
              <a:r>
                <a:rPr lang="ru" sz="2400" b="1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тыс.руб.</a:t>
              </a:r>
              <a:endParaRPr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Google Shape;270;p44"/>
            <p:cNvSpPr/>
            <p:nvPr/>
          </p:nvSpPr>
          <p:spPr>
            <a:xfrm>
              <a:off x="333550" y="1825113"/>
              <a:ext cx="19068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ru" sz="16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средняя</a:t>
              </a:r>
              <a:r>
                <a:rPr lang="ru" sz="24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ru" sz="16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ЗП</a:t>
              </a:r>
              <a:r>
                <a:rPr lang="ru" sz="24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76" name="Google Shape;276;p44"/>
          <p:cNvSpPr txBox="1"/>
          <p:nvPr/>
        </p:nvSpPr>
        <p:spPr>
          <a:xfrm>
            <a:off x="1072456" y="586984"/>
            <a:ext cx="5755063" cy="42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6933">
              <a:buClr>
                <a:srgbClr val="000000"/>
              </a:buClr>
              <a:buSzPts val="2100"/>
            </a:pPr>
            <a:r>
              <a:rPr lang="ru" sz="2667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Почему </a:t>
            </a:r>
            <a:r>
              <a:rPr lang="ru" sz="2667" b="1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Юкаменский район?</a:t>
            </a:r>
            <a:endParaRPr sz="2667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44"/>
          <p:cNvSpPr/>
          <p:nvPr/>
        </p:nvSpPr>
        <p:spPr>
          <a:xfrm>
            <a:off x="1783667" y="1207220"/>
            <a:ext cx="415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300"/>
            </a:pPr>
            <a:r>
              <a:rPr lang="ru" sz="2133" dirty="0">
                <a:latin typeface="Century Gothic"/>
                <a:ea typeface="Century Gothic"/>
                <a:cs typeface="Century Gothic"/>
                <a:sym typeface="Century Gothic"/>
              </a:rPr>
              <a:t>Человеческий потенциал</a:t>
            </a:r>
            <a:endParaRPr sz="2133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382842" y="4768783"/>
            <a:ext cx="666181" cy="643043"/>
            <a:chOff x="1049634" y="3790133"/>
            <a:chExt cx="666181" cy="643043"/>
          </a:xfrm>
        </p:grpSpPr>
        <p:sp>
          <p:nvSpPr>
            <p:cNvPr id="279" name="Google Shape;279;p44"/>
            <p:cNvSpPr/>
            <p:nvPr/>
          </p:nvSpPr>
          <p:spPr>
            <a:xfrm>
              <a:off x="1049634" y="3790133"/>
              <a:ext cx="666181" cy="643043"/>
            </a:xfrm>
            <a:custGeom>
              <a:avLst/>
              <a:gdLst/>
              <a:ahLst/>
              <a:cxnLst/>
              <a:rect l="l" t="t" r="r" b="b"/>
              <a:pathLst>
                <a:path w="394969" h="393700" extrusionOk="0">
                  <a:moveTo>
                    <a:pt x="197231" y="393700"/>
                  </a:moveTo>
                  <a:lnTo>
                    <a:pt x="152019" y="388493"/>
                  </a:lnTo>
                  <a:lnTo>
                    <a:pt x="110490" y="373633"/>
                  </a:lnTo>
                  <a:lnTo>
                    <a:pt x="73913" y="350393"/>
                  </a:lnTo>
                  <a:lnTo>
                    <a:pt x="43306" y="319913"/>
                  </a:lnTo>
                  <a:lnTo>
                    <a:pt x="20065" y="283337"/>
                  </a:lnTo>
                  <a:lnTo>
                    <a:pt x="5206" y="241934"/>
                  </a:lnTo>
                  <a:lnTo>
                    <a:pt x="0" y="196850"/>
                  </a:lnTo>
                  <a:lnTo>
                    <a:pt x="5206" y="151637"/>
                  </a:lnTo>
                  <a:lnTo>
                    <a:pt x="20065" y="110235"/>
                  </a:lnTo>
                  <a:lnTo>
                    <a:pt x="43306" y="73659"/>
                  </a:lnTo>
                  <a:lnTo>
                    <a:pt x="73913" y="43179"/>
                  </a:lnTo>
                  <a:lnTo>
                    <a:pt x="110490" y="19938"/>
                  </a:lnTo>
                  <a:lnTo>
                    <a:pt x="152019" y="5206"/>
                  </a:lnTo>
                  <a:lnTo>
                    <a:pt x="197231" y="0"/>
                  </a:lnTo>
                  <a:lnTo>
                    <a:pt x="242569" y="5206"/>
                  </a:lnTo>
                  <a:lnTo>
                    <a:pt x="284099" y="19938"/>
                  </a:lnTo>
                  <a:lnTo>
                    <a:pt x="320675" y="43179"/>
                  </a:lnTo>
                  <a:lnTo>
                    <a:pt x="351281" y="73659"/>
                  </a:lnTo>
                  <a:lnTo>
                    <a:pt x="374523" y="110235"/>
                  </a:lnTo>
                  <a:lnTo>
                    <a:pt x="389381" y="151637"/>
                  </a:lnTo>
                  <a:lnTo>
                    <a:pt x="394588" y="196850"/>
                  </a:lnTo>
                  <a:lnTo>
                    <a:pt x="389381" y="241934"/>
                  </a:lnTo>
                  <a:lnTo>
                    <a:pt x="374523" y="283337"/>
                  </a:lnTo>
                  <a:lnTo>
                    <a:pt x="351281" y="319913"/>
                  </a:lnTo>
                  <a:lnTo>
                    <a:pt x="320675" y="350393"/>
                  </a:lnTo>
                  <a:lnTo>
                    <a:pt x="284099" y="373633"/>
                  </a:lnTo>
                  <a:lnTo>
                    <a:pt x="242569" y="388493"/>
                  </a:lnTo>
                  <a:lnTo>
                    <a:pt x="197231" y="393700"/>
                  </a:lnTo>
                  <a:close/>
                </a:path>
              </a:pathLst>
            </a:custGeom>
            <a:solidFill>
              <a:srgbClr val="3EC1C8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400"/>
            </a:p>
          </p:txBody>
        </p:sp>
        <p:pic>
          <p:nvPicPr>
            <p:cNvPr id="280" name="Google Shape;280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13249" y="3849716"/>
              <a:ext cx="523198" cy="52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2" name="Google Shape;282;p44"/>
          <p:cNvSpPr/>
          <p:nvPr/>
        </p:nvSpPr>
        <p:spPr>
          <a:xfrm>
            <a:off x="3151500" y="4516987"/>
            <a:ext cx="2942800" cy="1798420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4"/>
          <p:cNvSpPr/>
          <p:nvPr/>
        </p:nvSpPr>
        <p:spPr>
          <a:xfrm>
            <a:off x="6649905" y="4630524"/>
            <a:ext cx="1782838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667"/>
              </a:spcBef>
              <a:buClr>
                <a:srgbClr val="3EC1C8"/>
              </a:buClr>
              <a:buSzPts val="1800"/>
            </a:pPr>
            <a:r>
              <a:rPr lang="ru" sz="32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33 </a:t>
            </a:r>
            <a:r>
              <a:rPr lang="ru" sz="2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</a:p>
          <a:p>
            <a:pPr algn="ctr">
              <a:lnSpc>
                <a:spcPct val="90000"/>
              </a:lnSpc>
              <a:spcBef>
                <a:spcPts val="667"/>
              </a:spcBef>
              <a:buClr>
                <a:srgbClr val="3EC1C8"/>
              </a:buClr>
              <a:buSzPts val="1800"/>
            </a:pPr>
            <a:r>
              <a:rPr lang="ru" sz="1333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загруженность в учреждениях школьного образования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44"/>
          <p:cNvSpPr/>
          <p:nvPr/>
        </p:nvSpPr>
        <p:spPr>
          <a:xfrm>
            <a:off x="9013832" y="5276924"/>
            <a:ext cx="286474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ru-R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Arial"/>
              </a:rPr>
              <a:t>з</a:t>
            </a:r>
            <a:r>
              <a:rPr lang="ru-R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Arial"/>
              </a:rPr>
              <a:t>агруженность в учреждениях дошкольного образования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287" name="Google Shape;287;p44"/>
          <p:cNvSpPr/>
          <p:nvPr/>
        </p:nvSpPr>
        <p:spPr>
          <a:xfrm>
            <a:off x="9428233" y="4630524"/>
            <a:ext cx="1913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700"/>
            </a:pPr>
            <a:r>
              <a:rPr lang="ru" sz="32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41 </a:t>
            </a:r>
            <a:r>
              <a:rPr lang="ru" sz="2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8" name="Google Shape;288;p44"/>
          <p:cNvPicPr preferRelativeResize="0"/>
          <p:nvPr/>
        </p:nvPicPr>
        <p:blipFill rotWithShape="1">
          <a:blip r:embed="rId4">
            <a:alphaModFix/>
          </a:blip>
          <a:srcRect t="3790" b="-3789"/>
          <a:stretch/>
        </p:blipFill>
        <p:spPr>
          <a:xfrm>
            <a:off x="11049768" y="-42133"/>
            <a:ext cx="1225633" cy="6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4"/>
          <p:cNvSpPr/>
          <p:nvPr/>
        </p:nvSpPr>
        <p:spPr>
          <a:xfrm>
            <a:off x="9049633" y="1965108"/>
            <a:ext cx="2670800" cy="1798420"/>
          </a:xfrm>
          <a:prstGeom prst="roundRect">
            <a:avLst>
              <a:gd name="adj" fmla="val 7597"/>
            </a:avLst>
          </a:prstGeom>
          <a:solidFill>
            <a:srgbClr val="E9F2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4"/>
          <p:cNvSpPr/>
          <p:nvPr/>
        </p:nvSpPr>
        <p:spPr>
          <a:xfrm>
            <a:off x="9198216" y="2791771"/>
            <a:ext cx="2204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ru-R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маятниковая миграция 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4"/>
          <p:cNvSpPr/>
          <p:nvPr/>
        </p:nvSpPr>
        <p:spPr>
          <a:xfrm>
            <a:off x="9123616" y="2142256"/>
            <a:ext cx="242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700"/>
            </a:pPr>
            <a:r>
              <a:rPr lang="ru" sz="3200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  <a:sym typeface="Century Gothic"/>
              </a:rPr>
              <a:t>300 </a:t>
            </a:r>
            <a:r>
              <a:rPr lang="ru" sz="2400" b="1" kern="0" dirty="0" smtClean="0">
                <a:latin typeface="Century Gothic" panose="020B0502020202020204" pitchFamily="34" charset="0"/>
                <a:cs typeface="Arial"/>
                <a:sym typeface="Century Gothic"/>
              </a:rPr>
              <a:t>человек</a:t>
            </a:r>
            <a:endParaRPr sz="2400" b="1" kern="0" dirty="0">
              <a:latin typeface="Century Gothic" panose="020B0502020202020204" pitchFamily="34" charset="0"/>
              <a:cs typeface="Arial"/>
              <a:sym typeface="Century Gothic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1847" y="4615295"/>
            <a:ext cx="2803976" cy="1547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</a:rPr>
              <a:t>8  </a:t>
            </a:r>
            <a:r>
              <a:rPr lang="ru-RU" sz="1333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учреждений школьного образования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</a:rPr>
              <a:t>5 </a:t>
            </a:r>
            <a:r>
              <a:rPr lang="ru-RU" sz="1333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учреждений дошкольного образования </a:t>
            </a:r>
            <a:endParaRPr lang="ru-RU" sz="1333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b="1" kern="0" dirty="0">
                <a:solidFill>
                  <a:srgbClr val="3EC1C8"/>
                </a:solidFill>
                <a:latin typeface="Century Gothic" panose="020B0502020202020204" pitchFamily="34" charset="0"/>
                <a:cs typeface="Arial"/>
              </a:rPr>
              <a:t>3</a:t>
            </a:r>
            <a:r>
              <a:rPr lang="ru-RU" b="1" kern="0" dirty="0" smtClean="0">
                <a:solidFill>
                  <a:srgbClr val="3EC1C8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333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учреждения дополнительного </a:t>
            </a:r>
            <a:r>
              <a:rPr lang="ru-RU" sz="133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о</a:t>
            </a:r>
            <a:r>
              <a:rPr lang="ru-RU" sz="1333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бразования</a:t>
            </a:r>
            <a:endParaRPr lang="ru-RU" sz="1333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38" name="Номер слайда 1">
            <a:extLst>
              <a:ext uri="{FF2B5EF4-FFF2-40B4-BE49-F238E27FC236}">
                <a16:creationId xmlns:a16="http://schemas.microsoft.com/office/drawing/2014/main" xmlns="" id="{CF14C17C-106B-CEC6-B672-C5D87169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15407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104FCE4D-0376-47B7-89C6-617FB4B3266D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0" name="Google Shape;11874;p60"/>
          <p:cNvGrpSpPr/>
          <p:nvPr/>
        </p:nvGrpSpPr>
        <p:grpSpPr>
          <a:xfrm>
            <a:off x="1212661" y="1192742"/>
            <a:ext cx="372684" cy="476340"/>
            <a:chOff x="4897750" y="2415639"/>
            <a:chExt cx="279513" cy="357255"/>
          </a:xfrm>
          <a:solidFill>
            <a:schemeClr val="bg1"/>
          </a:solidFill>
        </p:grpSpPr>
        <p:sp>
          <p:nvSpPr>
            <p:cNvPr id="41" name="Google Shape;11875;p60"/>
            <p:cNvSpPr/>
            <p:nvPr/>
          </p:nvSpPr>
          <p:spPr>
            <a:xfrm>
              <a:off x="4964119" y="2715522"/>
              <a:ext cx="10613" cy="55472"/>
            </a:xfrm>
            <a:custGeom>
              <a:avLst/>
              <a:gdLst/>
              <a:ahLst/>
              <a:cxnLst/>
              <a:rect l="l" t="t" r="r" b="b"/>
              <a:pathLst>
                <a:path w="335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1876;p60"/>
            <p:cNvSpPr/>
            <p:nvPr/>
          </p:nvSpPr>
          <p:spPr>
            <a:xfrm>
              <a:off x="5098031" y="2715522"/>
              <a:ext cx="10581" cy="55472"/>
            </a:xfrm>
            <a:custGeom>
              <a:avLst/>
              <a:gdLst/>
              <a:ahLst/>
              <a:cxnLst/>
              <a:rect l="l" t="t" r="r" b="b"/>
              <a:pathLst>
                <a:path w="334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1877;p60"/>
            <p:cNvSpPr/>
            <p:nvPr/>
          </p:nvSpPr>
          <p:spPr>
            <a:xfrm>
              <a:off x="4897750" y="2415639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1878;p60"/>
            <p:cNvSpPr/>
            <p:nvPr/>
          </p:nvSpPr>
          <p:spPr>
            <a:xfrm>
              <a:off x="4997700" y="25265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1879;p60"/>
            <p:cNvSpPr/>
            <p:nvPr/>
          </p:nvSpPr>
          <p:spPr>
            <a:xfrm>
              <a:off x="5064830" y="25265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1880;p60"/>
            <p:cNvSpPr/>
            <p:nvPr/>
          </p:nvSpPr>
          <p:spPr>
            <a:xfrm>
              <a:off x="5013160" y="256586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1881;p60"/>
            <p:cNvSpPr/>
            <p:nvPr/>
          </p:nvSpPr>
          <p:spPr>
            <a:xfrm>
              <a:off x="4992030" y="2509570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1882;p60"/>
            <p:cNvSpPr/>
            <p:nvPr/>
          </p:nvSpPr>
          <p:spPr>
            <a:xfrm>
              <a:off x="5059191" y="2509570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2" name="object 2">
            <a:extLst>
              <a:ext uri="{FF2B5EF4-FFF2-40B4-BE49-F238E27FC236}">
                <a16:creationId xmlns:a16="http://schemas.microsoft.com/office/drawing/2014/main" xmlns="" id="{6C6A17AB-38E0-014F-9B6F-0A254BBFC4E1}"/>
              </a:ext>
            </a:extLst>
          </p:cNvPr>
          <p:cNvSpPr/>
          <p:nvPr/>
        </p:nvSpPr>
        <p:spPr>
          <a:xfrm>
            <a:off x="12052888" y="0"/>
            <a:ext cx="147827" cy="6858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927907" y="46228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pic>
        <p:nvPicPr>
          <p:cNvPr id="53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/>
          <p:nvPr/>
        </p:nvSpPr>
        <p:spPr>
          <a:xfrm>
            <a:off x="982735" y="424010"/>
            <a:ext cx="5755063" cy="42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6933">
              <a:buClr>
                <a:srgbClr val="000000"/>
              </a:buClr>
              <a:buSzPts val="2100"/>
            </a:pPr>
            <a:r>
              <a:rPr lang="ru" sz="2667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Почему </a:t>
            </a:r>
            <a:r>
              <a:rPr lang="ru" sz="2667" b="1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Юкаменский район?</a:t>
            </a:r>
            <a:endParaRPr sz="2667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8" name="Google Shape;288;p44"/>
          <p:cNvPicPr preferRelativeResize="0"/>
          <p:nvPr/>
        </p:nvPicPr>
        <p:blipFill rotWithShape="1">
          <a:blip r:embed="rId3">
            <a:alphaModFix/>
          </a:blip>
          <a:srcRect t="3790" b="-3789"/>
          <a:stretch/>
        </p:blipFill>
        <p:spPr>
          <a:xfrm>
            <a:off x="11049768" y="-42133"/>
            <a:ext cx="1225633" cy="6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Номер слайда 1">
            <a:extLst>
              <a:ext uri="{FF2B5EF4-FFF2-40B4-BE49-F238E27FC236}">
                <a16:creationId xmlns:a16="http://schemas.microsoft.com/office/drawing/2014/main" xmlns="" id="{CF14C17C-106B-CEC6-B672-C5D87169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15407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104FCE4D-0376-47B7-89C6-617FB4B3266D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0" name="Google Shape;11874;p60"/>
          <p:cNvGrpSpPr/>
          <p:nvPr/>
        </p:nvGrpSpPr>
        <p:grpSpPr>
          <a:xfrm>
            <a:off x="1212661" y="1192742"/>
            <a:ext cx="372684" cy="476340"/>
            <a:chOff x="4897750" y="2415639"/>
            <a:chExt cx="279513" cy="357255"/>
          </a:xfrm>
          <a:solidFill>
            <a:schemeClr val="bg1"/>
          </a:solidFill>
        </p:grpSpPr>
        <p:sp>
          <p:nvSpPr>
            <p:cNvPr id="41" name="Google Shape;11875;p60"/>
            <p:cNvSpPr/>
            <p:nvPr/>
          </p:nvSpPr>
          <p:spPr>
            <a:xfrm>
              <a:off x="4964119" y="2715522"/>
              <a:ext cx="10613" cy="55472"/>
            </a:xfrm>
            <a:custGeom>
              <a:avLst/>
              <a:gdLst/>
              <a:ahLst/>
              <a:cxnLst/>
              <a:rect l="l" t="t" r="r" b="b"/>
              <a:pathLst>
                <a:path w="335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1876;p60"/>
            <p:cNvSpPr/>
            <p:nvPr/>
          </p:nvSpPr>
          <p:spPr>
            <a:xfrm>
              <a:off x="5098031" y="2715522"/>
              <a:ext cx="10581" cy="55472"/>
            </a:xfrm>
            <a:custGeom>
              <a:avLst/>
              <a:gdLst/>
              <a:ahLst/>
              <a:cxnLst/>
              <a:rect l="l" t="t" r="r" b="b"/>
              <a:pathLst>
                <a:path w="334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1877;p60"/>
            <p:cNvSpPr/>
            <p:nvPr/>
          </p:nvSpPr>
          <p:spPr>
            <a:xfrm>
              <a:off x="4897750" y="2415639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1878;p60"/>
            <p:cNvSpPr/>
            <p:nvPr/>
          </p:nvSpPr>
          <p:spPr>
            <a:xfrm>
              <a:off x="4997700" y="25265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1879;p60"/>
            <p:cNvSpPr/>
            <p:nvPr/>
          </p:nvSpPr>
          <p:spPr>
            <a:xfrm>
              <a:off x="5064830" y="25265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1880;p60"/>
            <p:cNvSpPr/>
            <p:nvPr/>
          </p:nvSpPr>
          <p:spPr>
            <a:xfrm>
              <a:off x="5013160" y="256586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1881;p60"/>
            <p:cNvSpPr/>
            <p:nvPr/>
          </p:nvSpPr>
          <p:spPr>
            <a:xfrm>
              <a:off x="4992030" y="2509570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1882;p60"/>
            <p:cNvSpPr/>
            <p:nvPr/>
          </p:nvSpPr>
          <p:spPr>
            <a:xfrm>
              <a:off x="5059191" y="2509570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2" name="object 2">
            <a:extLst>
              <a:ext uri="{FF2B5EF4-FFF2-40B4-BE49-F238E27FC236}">
                <a16:creationId xmlns:a16="http://schemas.microsoft.com/office/drawing/2014/main" xmlns="" id="{6C6A17AB-38E0-014F-9B6F-0A254BBFC4E1}"/>
              </a:ext>
            </a:extLst>
          </p:cNvPr>
          <p:cNvSpPr/>
          <p:nvPr/>
        </p:nvSpPr>
        <p:spPr>
          <a:xfrm>
            <a:off x="12052888" y="0"/>
            <a:ext cx="147827" cy="68580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927907" y="46228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pic>
        <p:nvPicPr>
          <p:cNvPr id="53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xmlns="" xmlns:lc="http://schemas.openxmlformats.org/drawingml/2006/lockedCanvas" id="{45117FCB-FB0D-ACDC-38CA-B0524F5A8C72}"/>
              </a:ext>
            </a:extLst>
          </p:cNvPr>
          <p:cNvSpPr/>
          <p:nvPr/>
        </p:nvSpPr>
        <p:spPr>
          <a:xfrm>
            <a:off x="694446" y="971916"/>
            <a:ext cx="4653731" cy="2376000"/>
          </a:xfrm>
          <a:prstGeom prst="roundRect">
            <a:avLst>
              <a:gd name="adj" fmla="val 1096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graphicFrame>
        <p:nvGraphicFramePr>
          <p:cNvPr id="54" name="Диаграмма 53">
            <a:extLst>
              <a:ext uri="{FF2B5EF4-FFF2-40B4-BE49-F238E27FC236}">
                <a16:creationId xmlns:a16="http://schemas.microsoft.com/office/drawing/2014/main" xmlns="" xmlns:lc="http://schemas.openxmlformats.org/drawingml/2006/lockedCanvas" id="{C9CC9D82-BE37-F183-FE0F-F5EC16E99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177880"/>
              </p:ext>
            </p:extLst>
          </p:nvPr>
        </p:nvGraphicFramePr>
        <p:xfrm>
          <a:off x="800316" y="1430912"/>
          <a:ext cx="3306015" cy="16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5" name="TextBox 11">
            <a:extLst>
              <a:ext uri="{FF2B5EF4-FFF2-40B4-BE49-F238E27FC236}">
                <a16:creationId xmlns:a16="http://schemas.microsoft.com/office/drawing/2014/main" xmlns="" xmlns:lc="http://schemas.openxmlformats.org/drawingml/2006/lockedCanvas" id="{576C8BFA-FA03-9B4C-0957-FEDBCCA21685}"/>
              </a:ext>
            </a:extLst>
          </p:cNvPr>
          <p:cNvSpPr txBox="1"/>
          <p:nvPr/>
        </p:nvSpPr>
        <p:spPr>
          <a:xfrm>
            <a:off x="694446" y="1023740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НАЧИСЛЕННАЯ ЗАРАБОТНАЯ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ОРГАНИЗАЦИЙ БЕЗ СУБЪЕКТОВ МСП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25">
            <a:extLst>
              <a:ext uri="{FF2B5EF4-FFF2-40B4-BE49-F238E27FC236}">
                <a16:creationId xmlns:a16="http://schemas.microsoft.com/office/drawing/2014/main" xmlns="" xmlns:lc="http://schemas.openxmlformats.org/drawingml/2006/lockedCanvas" id="{B5022CB5-E7E2-AA50-A10D-C4C65B8B942C}"/>
              </a:ext>
            </a:extLst>
          </p:cNvPr>
          <p:cNvSpPr txBox="1"/>
          <p:nvPr/>
        </p:nvSpPr>
        <p:spPr>
          <a:xfrm>
            <a:off x="4227758" y="1436920"/>
            <a:ext cx="8546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</a:t>
            </a:r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*%</a:t>
            </a:r>
            <a:endParaRPr lang="ru-RU" sz="9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xmlns="" xmlns:lc="http://schemas.openxmlformats.org/drawingml/2006/lockedCanvas" id="{EFDBC0B8-5E11-F341-0ED5-65974A167108}"/>
              </a:ext>
            </a:extLst>
          </p:cNvPr>
          <p:cNvSpPr/>
          <p:nvPr/>
        </p:nvSpPr>
        <p:spPr>
          <a:xfrm>
            <a:off x="4227758" y="1669459"/>
            <a:ext cx="519804" cy="18000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117,5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xmlns:lc="http://schemas.openxmlformats.org/drawingml/2006/lockedCanvas" id="{BC90595E-27D2-4878-4C3C-D23C5E914F17}"/>
              </a:ext>
            </a:extLst>
          </p:cNvPr>
          <p:cNvSpPr/>
          <p:nvPr/>
        </p:nvSpPr>
        <p:spPr>
          <a:xfrm>
            <a:off x="4227758" y="2159916"/>
            <a:ext cx="519804" cy="1800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108,8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xmlns="" xmlns:lc="http://schemas.openxmlformats.org/drawingml/2006/lockedCanvas" id="{F366D0DC-2F2F-1395-6E58-4CEE70D8CCE3}"/>
              </a:ext>
            </a:extLst>
          </p:cNvPr>
          <p:cNvSpPr/>
          <p:nvPr/>
        </p:nvSpPr>
        <p:spPr>
          <a:xfrm>
            <a:off x="4227758" y="2683327"/>
            <a:ext cx="519804" cy="1800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106,5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xmlns="" xmlns:lc="http://schemas.openxmlformats.org/drawingml/2006/lockedCanvas" id="{88543F39-1862-225F-676D-5EA9ED5042F5}"/>
              </a:ext>
            </a:extLst>
          </p:cNvPr>
          <p:cNvSpPr/>
          <p:nvPr/>
        </p:nvSpPr>
        <p:spPr>
          <a:xfrm>
            <a:off x="694446" y="3803986"/>
            <a:ext cx="4653731" cy="2376000"/>
          </a:xfrm>
          <a:prstGeom prst="roundRect">
            <a:avLst>
              <a:gd name="adj" fmla="val 1220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graphicFrame>
        <p:nvGraphicFramePr>
          <p:cNvPr id="62" name="Диаграмма 61">
            <a:extLst>
              <a:ext uri="{FF2B5EF4-FFF2-40B4-BE49-F238E27FC236}">
                <a16:creationId xmlns:a16="http://schemas.microsoft.com/office/drawing/2014/main" xmlns="" xmlns:lc="http://schemas.openxmlformats.org/drawingml/2006/lockedCanvas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251949"/>
              </p:ext>
            </p:extLst>
          </p:nvPr>
        </p:nvGraphicFramePr>
        <p:xfrm>
          <a:off x="857337" y="4350549"/>
          <a:ext cx="4225025" cy="172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3" name="TextBox 22">
            <a:extLst>
              <a:ext uri="{FF2B5EF4-FFF2-40B4-BE49-F238E27FC236}">
                <a16:creationId xmlns:a16="http://schemas.microsoft.com/office/drawing/2014/main" xmlns="" xmlns:lc="http://schemas.openxmlformats.org/drawingml/2006/lockedCanvas" id="{97D06431-2278-115D-A93F-C4A505FF50CB}"/>
              </a:ext>
            </a:extLst>
          </p:cNvPr>
          <p:cNvSpPr txBox="1"/>
          <p:nvPr/>
        </p:nvSpPr>
        <p:spPr>
          <a:xfrm>
            <a:off x="694446" y="3993369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АПК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63">
            <a:extLst>
              <a:ext uri="{FF2B5EF4-FFF2-40B4-BE49-F238E27FC236}">
                <a16:creationId xmlns:a16="http://schemas.microsoft.com/office/drawing/2014/main" xmlns="" xmlns:lc="http://schemas.openxmlformats.org/drawingml/2006/lockedCanvas" id="{3A2C6274-4B9B-F40B-8680-725F6BB96DFB}"/>
              </a:ext>
            </a:extLst>
          </p:cNvPr>
          <p:cNvSpPr/>
          <p:nvPr/>
        </p:nvSpPr>
        <p:spPr>
          <a:xfrm>
            <a:off x="6542757" y="3919132"/>
            <a:ext cx="2397532" cy="2388451"/>
          </a:xfrm>
          <a:prstGeom prst="roundRect">
            <a:avLst>
              <a:gd name="adj" fmla="val 125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sp>
        <p:nvSpPr>
          <p:cNvPr id="65" name="Скругленный прямоугольник 64">
            <a:extLst>
              <a:ext uri="{FF2B5EF4-FFF2-40B4-BE49-F238E27FC236}">
                <a16:creationId xmlns:a16="http://schemas.microsoft.com/office/drawing/2014/main" xmlns="" xmlns:lc="http://schemas.openxmlformats.org/drawingml/2006/lockedCanvas" id="{2B56E9F4-E4FE-07B5-1673-7C188D637F75}"/>
              </a:ext>
            </a:extLst>
          </p:cNvPr>
          <p:cNvSpPr/>
          <p:nvPr/>
        </p:nvSpPr>
        <p:spPr>
          <a:xfrm>
            <a:off x="9268362" y="3925357"/>
            <a:ext cx="2160000" cy="2376000"/>
          </a:xfrm>
          <a:prstGeom prst="roundRect">
            <a:avLst>
              <a:gd name="adj" fmla="val 125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sp>
        <p:nvSpPr>
          <p:cNvPr id="66" name="TextBox 66">
            <a:extLst>
              <a:ext uri="{FF2B5EF4-FFF2-40B4-BE49-F238E27FC236}">
                <a16:creationId xmlns:a16="http://schemas.microsoft.com/office/drawing/2014/main" xmlns="" xmlns:lc="http://schemas.openxmlformats.org/drawingml/2006/lockedCanvas" id="{423ED422-DF9E-9D1D-A2F9-831F081A251F}"/>
              </a:ext>
            </a:extLst>
          </p:cNvPr>
          <p:cNvSpPr txBox="1"/>
          <p:nvPr/>
        </p:nvSpPr>
        <p:spPr>
          <a:xfrm>
            <a:off x="6838777" y="4468482"/>
            <a:ext cx="18054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1,2%</a:t>
            </a:r>
            <a:endParaRPr lang="x-none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7">
            <a:extLst>
              <a:ext uri="{FF2B5EF4-FFF2-40B4-BE49-F238E27FC236}">
                <a16:creationId xmlns:a16="http://schemas.microsoft.com/office/drawing/2014/main" xmlns="" xmlns:lc="http://schemas.openxmlformats.org/drawingml/2006/lockedCanvas" id="{BEBF4CEF-8376-EA30-4646-371E66EC9A7B}"/>
              </a:ext>
            </a:extLst>
          </p:cNvPr>
          <p:cNvSpPr txBox="1"/>
          <p:nvPr/>
        </p:nvSpPr>
        <p:spPr>
          <a:xfrm>
            <a:off x="6838777" y="5007906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xmlns="" xmlns:lc="http://schemas.openxmlformats.org/drawingml/2006/lockedCanvas" id="{DE570A78-46A9-3F07-36FA-94EF1D510C3A}"/>
              </a:ext>
            </a:extLst>
          </p:cNvPr>
          <p:cNvSpPr/>
          <p:nvPr/>
        </p:nvSpPr>
        <p:spPr>
          <a:xfrm>
            <a:off x="6838777" y="5593102"/>
            <a:ext cx="519804" cy="1800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1,7 %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5D23F441-3CBA-940B-B7FB-81A8DF61A225}"/>
              </a:ext>
            </a:extLst>
          </p:cNvPr>
          <p:cNvSpPr txBox="1"/>
          <p:nvPr/>
        </p:nvSpPr>
        <p:spPr>
          <a:xfrm>
            <a:off x="6737798" y="5995320"/>
            <a:ext cx="216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</a:t>
            </a:r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Удмуртской Республики</a:t>
            </a:r>
            <a:endParaRPr lang="ru-RU" sz="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01.09.2024</a:t>
            </a:r>
            <a:endParaRPr lang="x-none" sz="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 descr="Отменить подписку со сплошной заливкой">
            <a:extLst>
              <a:ext uri="{FF2B5EF4-FFF2-40B4-BE49-F238E27FC236}">
                <a16:creationId xmlns:a16="http://schemas.microsoft.com/office/drawing/2014/main" xmlns="" xmlns:lc="http://schemas.openxmlformats.org/drawingml/2006/lockedCanvas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9"/>
              </a:ext>
            </a:extLst>
          </a:blip>
          <a:stretch>
            <a:fillRect/>
          </a:stretch>
        </p:blipFill>
        <p:spPr>
          <a:xfrm>
            <a:off x="8284270" y="4166144"/>
            <a:ext cx="360000" cy="360000"/>
          </a:xfrm>
          <a:prstGeom prst="rect">
            <a:avLst/>
          </a:prstGeom>
        </p:spPr>
      </p:pic>
      <p:pic>
        <p:nvPicPr>
          <p:cNvPr id="71" name="Рисунок 70" descr="Уменьшить со сплошной заливкой">
            <a:extLst>
              <a:ext uri="{FF2B5EF4-FFF2-40B4-BE49-F238E27FC236}">
                <a16:creationId xmlns:a16="http://schemas.microsoft.com/office/drawing/2014/main" xmlns="" xmlns:lc="http://schemas.openxmlformats.org/drawingml/2006/lockedCanvas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11"/>
              </a:ext>
            </a:extLst>
          </a:blip>
          <a:stretch>
            <a:fillRect/>
          </a:stretch>
        </p:blipFill>
        <p:spPr>
          <a:xfrm>
            <a:off x="10869768" y="4166144"/>
            <a:ext cx="360000" cy="360000"/>
          </a:xfrm>
          <a:prstGeom prst="rect">
            <a:avLst/>
          </a:prstGeom>
        </p:spPr>
      </p:pic>
      <p:sp>
        <p:nvSpPr>
          <p:cNvPr id="72" name="TextBox 78">
            <a:extLst>
              <a:ext uri="{FF2B5EF4-FFF2-40B4-BE49-F238E27FC236}">
                <a16:creationId xmlns:a16="http://schemas.microsoft.com/office/drawing/2014/main" xmlns="" xmlns:lc="http://schemas.openxmlformats.org/drawingml/2006/lockedCanvas" id="{722792DB-D6F2-13EE-AD40-3281D52F5D03}"/>
              </a:ext>
            </a:extLst>
          </p:cNvPr>
          <p:cNvSpPr txBox="1"/>
          <p:nvPr/>
        </p:nvSpPr>
        <p:spPr>
          <a:xfrm>
            <a:off x="9622171" y="4468482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x-none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80">
            <a:extLst>
              <a:ext uri="{FF2B5EF4-FFF2-40B4-BE49-F238E27FC236}">
                <a16:creationId xmlns:a16="http://schemas.microsoft.com/office/drawing/2014/main" xmlns="" xmlns:lc="http://schemas.openxmlformats.org/drawingml/2006/lockedCanvas" id="{D265CD84-16A0-1463-24A7-04BB3B4AC8B8}"/>
              </a:ext>
            </a:extLst>
          </p:cNvPr>
          <p:cNvSpPr txBox="1"/>
          <p:nvPr/>
        </p:nvSpPr>
        <p:spPr>
          <a:xfrm>
            <a:off x="10240969" y="4590618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5">
            <a:extLst>
              <a:ext uri="{FF2B5EF4-FFF2-40B4-BE49-F238E27FC236}">
                <a16:creationId xmlns:a16="http://schemas.microsoft.com/office/drawing/2014/main" xmlns="" xmlns:lc="http://schemas.openxmlformats.org/drawingml/2006/lockedCanvas" id="{4E843EC5-B93D-014D-3D45-983FBD45BCAE}"/>
              </a:ext>
            </a:extLst>
          </p:cNvPr>
          <p:cNvSpPr txBox="1"/>
          <p:nvPr/>
        </p:nvSpPr>
        <p:spPr>
          <a:xfrm>
            <a:off x="9478245" y="5028720"/>
            <a:ext cx="16175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безработных граждан</a:t>
            </a:r>
            <a:endParaRPr lang="x-none" sz="11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EAC095F-9D74-7D49-4901-E85F2AE217CA}"/>
              </a:ext>
            </a:extLst>
          </p:cNvPr>
          <p:cNvSpPr/>
          <p:nvPr/>
        </p:nvSpPr>
        <p:spPr>
          <a:xfrm>
            <a:off x="9432170" y="5593102"/>
            <a:ext cx="519804" cy="1800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2266 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D7D2CD61-52B2-2F21-B305-8346B1FF7764}"/>
              </a:ext>
            </a:extLst>
          </p:cNvPr>
          <p:cNvSpPr txBox="1"/>
          <p:nvPr/>
        </p:nvSpPr>
        <p:spPr>
          <a:xfrm>
            <a:off x="9321124" y="5995320"/>
            <a:ext cx="21833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</a:t>
            </a:r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Удмуртской Республике</a:t>
            </a:r>
            <a:endParaRPr lang="ru-RU" sz="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01.09.2024</a:t>
            </a:r>
            <a:endParaRPr lang="x-none" sz="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8" name="Таблица 77">
            <a:extLst>
              <a:ext uri="{FF2B5EF4-FFF2-40B4-BE49-F238E27FC236}">
                <a16:creationId xmlns="" xmlns:a16="http://schemas.microsoft.com/office/drawing/2014/main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31416"/>
              </p:ext>
            </p:extLst>
          </p:nvPr>
        </p:nvGraphicFramePr>
        <p:xfrm>
          <a:off x="6500266" y="969222"/>
          <a:ext cx="5014419" cy="2472001"/>
        </p:xfrm>
        <a:graphic>
          <a:graphicData uri="http://schemas.openxmlformats.org/drawingml/2006/table">
            <a:tbl>
              <a:tblPr firstRow="1" bandRow="1"/>
              <a:tblGrid>
                <a:gridCol w="1951471">
                  <a:extLst>
                    <a:ext uri="{9D8B030D-6E8A-4147-A177-3AD203B41FA5}">
                      <a16:colId xmlns="" xmlns:a16="http://schemas.microsoft.com/office/drawing/2014/main" val="3318199641"/>
                    </a:ext>
                  </a:extLst>
                </a:gridCol>
                <a:gridCol w="555738">
                  <a:extLst>
                    <a:ext uri="{9D8B030D-6E8A-4147-A177-3AD203B41FA5}">
                      <a16:colId xmlns="" xmlns:a16="http://schemas.microsoft.com/office/drawing/2014/main" val="1343176932"/>
                    </a:ext>
                  </a:extLst>
                </a:gridCol>
                <a:gridCol w="1253605">
                  <a:extLst>
                    <a:ext uri="{9D8B030D-6E8A-4147-A177-3AD203B41FA5}">
                      <a16:colId xmlns="" xmlns:a16="http://schemas.microsoft.com/office/drawing/2014/main" val="2111604541"/>
                    </a:ext>
                  </a:extLst>
                </a:gridCol>
                <a:gridCol w="1253605">
                  <a:extLst>
                    <a:ext uri="{9D8B030D-6E8A-4147-A177-3AD203B41FA5}">
                      <a16:colId xmlns="" xmlns:a16="http://schemas.microsoft.com/office/drawing/2014/main" val="2298273598"/>
                    </a:ext>
                  </a:extLst>
                </a:gridCol>
              </a:tblGrid>
              <a:tr h="39094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8852991"/>
                  </a:ext>
                </a:extLst>
              </a:tr>
              <a:tr h="47156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Население</a:t>
                      </a:r>
                      <a:r>
                        <a:rPr lang="ru-RU" sz="9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трудоспособном возрасте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3 891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3 724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5506270"/>
                  </a:ext>
                </a:extLst>
              </a:tr>
              <a:tr h="47156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субъектов МСП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</a:t>
                      </a:r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79490"/>
                  </a:ext>
                </a:extLst>
              </a:tr>
              <a:tr h="47156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самозанятых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0292117"/>
                  </a:ext>
                </a:extLst>
              </a:tr>
              <a:tr h="47156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Среднесписочная</a:t>
                      </a:r>
                      <a:r>
                        <a:rPr lang="ru-RU" sz="9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численность работников организаций  без субъектов МСП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B="72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5497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1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4"/>
          <p:cNvSpPr txBox="1"/>
          <p:nvPr/>
        </p:nvSpPr>
        <p:spPr>
          <a:xfrm>
            <a:off x="6627875" y="146520"/>
            <a:ext cx="430092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Лучшие практики</a:t>
            </a:r>
          </a:p>
        </p:txBody>
      </p:sp>
      <p:sp>
        <p:nvSpPr>
          <p:cNvPr id="19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802" y="-94575"/>
            <a:ext cx="1144262" cy="6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37A056A-1500-E648-877B-D6F34172491C}"/>
              </a:ext>
            </a:extLst>
          </p:cNvPr>
          <p:cNvSpPr txBox="1"/>
          <p:nvPr/>
        </p:nvSpPr>
        <p:spPr>
          <a:xfrm>
            <a:off x="595885" y="111831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4DB2CFD-EFEC-D79C-D1CF-CD52F2F5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un9-27.userapi.com/impg/D-mU_UFUMlQIzgitooAOQ97hRITGaMenU66iLg/21CPN6Ve44Y.jpg?size=1280x963&amp;quality=95&amp;sign=676ef22d2da5021b14f99e237a989435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"/>
          <a:stretch/>
        </p:blipFill>
        <p:spPr bwMode="auto">
          <a:xfrm>
            <a:off x="862718" y="952829"/>
            <a:ext cx="2946585" cy="2068139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0" y="952826"/>
            <a:ext cx="2946585" cy="2068139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725" y="952830"/>
            <a:ext cx="3061834" cy="2068136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61;p14"/>
          <p:cNvSpPr txBox="1">
            <a:spLocks noGrp="1"/>
          </p:cNvSpPr>
          <p:nvPr/>
        </p:nvSpPr>
        <p:spPr>
          <a:xfrm>
            <a:off x="862718" y="4155938"/>
            <a:ext cx="2946585" cy="122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lnSpc>
                <a:spcPct val="100000"/>
              </a:lnSpc>
              <a:buClr>
                <a:srgbClr val="1F497D"/>
              </a:buClr>
              <a:buFont typeface="Arial"/>
              <a:buNone/>
              <a:defRPr/>
            </a:pPr>
            <a:r>
              <a:rPr lang="ru" sz="4267" b="1" dirty="0" smtClean="0">
                <a:solidFill>
                  <a:srgbClr val="3EC1C8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12,0</a:t>
            </a:r>
            <a:endParaRPr lang="ru" sz="4267" b="1" dirty="0">
              <a:solidFill>
                <a:srgbClr val="3EC1C8"/>
              </a:solidFill>
              <a:latin typeface="Century Gothic" panose="020B0502020202020204" pitchFamily="34" charset="0"/>
              <a:ea typeface="Montserrat ExtraBold"/>
              <a:cs typeface="Montserrat ExtraBold"/>
              <a:sym typeface="Montserrat ExtraBold"/>
            </a:endParaRPr>
          </a:p>
          <a:p>
            <a:pPr marL="0" indent="0" algn="ctr" defTabSz="1219170">
              <a:lnSpc>
                <a:spcPct val="100000"/>
              </a:lnSpc>
              <a:buClr>
                <a:srgbClr val="1F497D"/>
              </a:buClr>
              <a:buFont typeface="Arial"/>
              <a:buNone/>
              <a:defRPr/>
            </a:pP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sym typeface="Montserrat ExtraBold"/>
              </a:rPr>
              <a:t>ф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sym typeface="Montserrat ExtraBold"/>
              </a:rPr>
              <a:t>актический 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sym typeface="Montserrat ExtraBold"/>
              </a:rPr>
              <a:t>объем 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sym typeface="Montserrat ExtraBold"/>
              </a:rPr>
              <a:t>инвестиций</a:t>
            </a:r>
            <a:endParaRPr sz="5333" b="1" dirty="0">
              <a:solidFill>
                <a:srgbClr val="C00000"/>
              </a:solidFill>
              <a:latin typeface="Century Gothic" panose="020B0502020202020204" pitchFamily="34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61;p14"/>
          <p:cNvSpPr txBox="1">
            <a:spLocks noGrp="1"/>
          </p:cNvSpPr>
          <p:nvPr/>
        </p:nvSpPr>
        <p:spPr>
          <a:xfrm>
            <a:off x="862717" y="5397133"/>
            <a:ext cx="2946585" cy="135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lnSpc>
                <a:spcPct val="100000"/>
              </a:lnSpc>
              <a:buClr>
                <a:srgbClr val="1F497D"/>
              </a:buClr>
              <a:buFont typeface="Arial"/>
              <a:buNone/>
              <a:defRPr/>
            </a:pPr>
            <a:r>
              <a:rPr lang="ru" sz="4267" b="1" dirty="0" smtClean="0">
                <a:solidFill>
                  <a:srgbClr val="3EC1C8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5</a:t>
            </a:r>
            <a:endParaRPr lang="ru" sz="4267" b="1" dirty="0">
              <a:solidFill>
                <a:srgbClr val="3EC1C8"/>
              </a:solidFill>
              <a:latin typeface="Century Gothic" panose="020B0502020202020204" pitchFamily="34" charset="0"/>
              <a:ea typeface="Montserrat ExtraBold"/>
              <a:cs typeface="Montserrat ExtraBold"/>
              <a:sym typeface="Montserrat ExtraBold"/>
            </a:endParaRPr>
          </a:p>
          <a:p>
            <a:pPr marL="0" indent="0" algn="ctr" defTabSz="1219170">
              <a:lnSpc>
                <a:spcPct val="100000"/>
              </a:lnSpc>
              <a:buClr>
                <a:srgbClr val="1F497D"/>
              </a:buClr>
              <a:buFont typeface="Arial"/>
              <a:buNone/>
              <a:defRPr/>
            </a:pPr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sym typeface="Montserrat ExtraBold"/>
              </a:rPr>
              <a:t>   создано 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sym typeface="Montserrat ExtraBold"/>
              </a:rPr>
              <a:t>рабочих 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sym typeface="Montserrat ExtraBold"/>
              </a:rPr>
              <a:t>мест</a:t>
            </a:r>
            <a:endParaRPr lang="ru" sz="5333" b="1" dirty="0">
              <a:solidFill>
                <a:srgbClr val="0B5394"/>
              </a:solidFill>
              <a:latin typeface="Century Gothic" panose="020B0502020202020204" pitchFamily="34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7484D18-5511-9D43-83C8-0F4A5BC00421}"/>
              </a:ext>
            </a:extLst>
          </p:cNvPr>
          <p:cNvSpPr txBox="1"/>
          <p:nvPr/>
        </p:nvSpPr>
        <p:spPr>
          <a:xfrm>
            <a:off x="2895312" y="4390609"/>
            <a:ext cx="69281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C1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млн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EC1C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C1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EC1C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7484D18-5511-9D43-83C8-0F4A5BC00421}"/>
              </a:ext>
            </a:extLst>
          </p:cNvPr>
          <p:cNvSpPr txBox="1"/>
          <p:nvPr/>
        </p:nvSpPr>
        <p:spPr>
          <a:xfrm>
            <a:off x="2570543" y="5762641"/>
            <a:ext cx="64953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C1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чел.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EC1C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466510" y="3314866"/>
            <a:ext cx="3642352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Цех по производству </a:t>
            </a: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мясных полуфабрикатов и </a:t>
            </a: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хлебобулочных изделий, д. Починки</a:t>
            </a:r>
            <a:endParaRPr lang="ru-RU" sz="1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bject 14"/>
          <p:cNvSpPr txBox="1"/>
          <p:nvPr/>
        </p:nvSpPr>
        <p:spPr>
          <a:xfrm>
            <a:off x="4540406" y="3314866"/>
            <a:ext cx="29740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Расширение молочного производства на 200 </a:t>
            </a:r>
            <a:r>
              <a:rPr lang="ru-RU" sz="1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голов, ООО </a:t>
            </a:r>
            <a:r>
              <a:rPr lang="ru-RU" sz="1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АгроНива</a:t>
            </a:r>
            <a:r>
              <a:rPr lang="ru-RU" sz="1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» </a:t>
            </a:r>
            <a:r>
              <a:rPr lang="ru-RU" sz="1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1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. Ежево</a:t>
            </a:r>
          </a:p>
        </p:txBody>
      </p:sp>
      <p:sp>
        <p:nvSpPr>
          <p:cNvPr id="34" name="Google Shape;60;p14"/>
          <p:cNvSpPr txBox="1">
            <a:spLocks noGrp="1"/>
          </p:cNvSpPr>
          <p:nvPr/>
        </p:nvSpPr>
        <p:spPr>
          <a:xfrm>
            <a:off x="8219724" y="3262643"/>
            <a:ext cx="306183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buClr>
                <a:prstClr val="black"/>
              </a:buClr>
              <a:defRPr/>
            </a:pP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Строительство молочно-товарной фермы на 500 </a:t>
            </a: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голов,</a:t>
            </a:r>
          </a:p>
          <a:p>
            <a:pPr algn="ctr" defTabSz="1219170">
              <a:buClr>
                <a:prstClr val="black"/>
              </a:buClr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ООО «</a:t>
            </a:r>
            <a:r>
              <a:rPr lang="ru-RU" sz="1400" b="1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Куркан</a:t>
            </a: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» д. </a:t>
            </a:r>
            <a:r>
              <a:rPr lang="ru-RU" sz="1400" b="1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Палагай</a:t>
            </a:r>
            <a:endParaRPr lang="ru-RU" sz="1400" b="1" dirty="0">
              <a:solidFill>
                <a:prstClr val="black"/>
              </a:solidFill>
              <a:latin typeface="Century Gothic" panose="020B0502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5" name="Google Shape;61;p14"/>
          <p:cNvSpPr txBox="1">
            <a:spLocks noGrp="1"/>
          </p:cNvSpPr>
          <p:nvPr/>
        </p:nvSpPr>
        <p:spPr>
          <a:xfrm>
            <a:off x="8219723" y="4155512"/>
            <a:ext cx="3061835" cy="135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defTabSz="1219170">
              <a:lnSpc>
                <a:spcPct val="100000"/>
              </a:lnSpc>
              <a:buClr>
                <a:srgbClr val="1F497D"/>
              </a:buClr>
              <a:buFont typeface="Arial"/>
              <a:buNone/>
              <a:defRPr/>
            </a:pPr>
            <a:r>
              <a:rPr lang="ru" sz="4267" b="1" dirty="0" smtClean="0">
                <a:solidFill>
                  <a:srgbClr val="3EC1C8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30,0</a:t>
            </a:r>
            <a:endParaRPr lang="ru" sz="4267" b="1" dirty="0">
              <a:solidFill>
                <a:srgbClr val="3EC1C8"/>
              </a:solidFill>
              <a:latin typeface="Century Gothic" panose="020B0502020202020204" pitchFamily="34" charset="0"/>
              <a:ea typeface="Montserrat ExtraBold"/>
              <a:cs typeface="Montserrat ExtraBold"/>
              <a:sym typeface="Montserrat ExtraBold"/>
            </a:endParaRPr>
          </a:p>
          <a:p>
            <a:pPr marL="0" indent="0" algn="ctr" defTabSz="1219170">
              <a:lnSpc>
                <a:spcPct val="100000"/>
              </a:lnSpc>
              <a:buClr>
                <a:srgbClr val="1F497D"/>
              </a:buClr>
              <a:buFont typeface="Arial"/>
              <a:buNone/>
              <a:defRPr/>
            </a:pPr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sym typeface="Montserrat ExtraBold"/>
              </a:rPr>
              <a:t>     фактический 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sym typeface="Montserrat ExtraBold"/>
              </a:rPr>
              <a:t>объем 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sym typeface="Montserrat ExtraBold"/>
              </a:rPr>
              <a:t>      инвестиций</a:t>
            </a:r>
            <a:endParaRPr sz="5333" b="1" dirty="0">
              <a:solidFill>
                <a:srgbClr val="C00000"/>
              </a:solidFill>
              <a:latin typeface="Century Gothic" panose="020B0502020202020204" pitchFamily="34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6" name="Google Shape;61;p14"/>
          <p:cNvSpPr txBox="1">
            <a:spLocks noGrp="1"/>
          </p:cNvSpPr>
          <p:nvPr/>
        </p:nvSpPr>
        <p:spPr>
          <a:xfrm>
            <a:off x="8219723" y="5395146"/>
            <a:ext cx="2946585" cy="135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defTabSz="1219170">
              <a:lnSpc>
                <a:spcPct val="100000"/>
              </a:lnSpc>
              <a:buClr>
                <a:srgbClr val="1F497D"/>
              </a:buClr>
              <a:buFont typeface="Arial"/>
              <a:buNone/>
              <a:defRPr/>
            </a:pPr>
            <a:r>
              <a:rPr lang="ru" sz="4267" b="1" dirty="0" smtClean="0">
                <a:solidFill>
                  <a:srgbClr val="3EC1C8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4</a:t>
            </a:r>
            <a:endParaRPr lang="ru" sz="4267" b="1" dirty="0">
              <a:solidFill>
                <a:srgbClr val="3EC1C8"/>
              </a:solidFill>
              <a:latin typeface="Century Gothic" panose="020B0502020202020204" pitchFamily="34" charset="0"/>
              <a:ea typeface="Montserrat ExtraBold"/>
              <a:cs typeface="Montserrat ExtraBold"/>
              <a:sym typeface="Montserrat ExtraBold"/>
            </a:endParaRPr>
          </a:p>
          <a:p>
            <a:pPr marL="0" indent="0" algn="ctr" defTabSz="1219170">
              <a:lnSpc>
                <a:spcPct val="100000"/>
              </a:lnSpc>
              <a:buClr>
                <a:srgbClr val="1F497D"/>
              </a:buClr>
              <a:buFont typeface="Arial"/>
              <a:buNone/>
              <a:defRPr/>
            </a:pP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sym typeface="Montserrat ExtraBold"/>
              </a:rPr>
              <a:t>создано рабочих 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sym typeface="Montserrat ExtraBold"/>
              </a:rPr>
              <a:t>мест</a:t>
            </a:r>
            <a:endParaRPr lang="ru" sz="5333" b="1" dirty="0">
              <a:solidFill>
                <a:srgbClr val="0B5394"/>
              </a:solidFill>
              <a:latin typeface="Century Gothic" panose="020B0502020202020204" pitchFamily="34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7484D18-5511-9D43-83C8-0F4A5BC00421}"/>
              </a:ext>
            </a:extLst>
          </p:cNvPr>
          <p:cNvSpPr txBox="1"/>
          <p:nvPr/>
        </p:nvSpPr>
        <p:spPr>
          <a:xfrm>
            <a:off x="10279778" y="4382194"/>
            <a:ext cx="69281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C1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млн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EC1C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C1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EC1C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7484D18-5511-9D43-83C8-0F4A5BC00421}"/>
              </a:ext>
            </a:extLst>
          </p:cNvPr>
          <p:cNvSpPr txBox="1"/>
          <p:nvPr/>
        </p:nvSpPr>
        <p:spPr>
          <a:xfrm>
            <a:off x="9976650" y="5749661"/>
            <a:ext cx="64953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C1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чел.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EC1C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Google Shape;61;p14"/>
          <p:cNvSpPr txBox="1">
            <a:spLocks noGrp="1"/>
          </p:cNvSpPr>
          <p:nvPr/>
        </p:nvSpPr>
        <p:spPr>
          <a:xfrm>
            <a:off x="4540406" y="4155938"/>
            <a:ext cx="2974000" cy="135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lnSpc>
                <a:spcPct val="100000"/>
              </a:lnSpc>
              <a:buClr>
                <a:srgbClr val="1F497D"/>
              </a:buClr>
              <a:buFont typeface="Arial"/>
              <a:buNone/>
              <a:defRPr/>
            </a:pPr>
            <a:r>
              <a:rPr lang="ru" sz="4267" b="1" dirty="0" smtClean="0">
                <a:solidFill>
                  <a:srgbClr val="3EC1C8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55,0</a:t>
            </a:r>
            <a:endParaRPr lang="ru" sz="4267" b="1" dirty="0">
              <a:solidFill>
                <a:srgbClr val="3EC1C8"/>
              </a:solidFill>
              <a:latin typeface="Century Gothic" panose="020B0502020202020204" pitchFamily="34" charset="0"/>
              <a:ea typeface="Montserrat ExtraBold"/>
              <a:cs typeface="Montserrat ExtraBold"/>
              <a:sym typeface="Montserrat ExtraBold"/>
            </a:endParaRPr>
          </a:p>
          <a:p>
            <a:pPr marL="0" indent="0" algn="ctr" defTabSz="1219170">
              <a:lnSpc>
                <a:spcPct val="100000"/>
              </a:lnSpc>
              <a:buClr>
                <a:srgbClr val="1F497D"/>
              </a:buClr>
              <a:buFont typeface="Arial"/>
              <a:buNone/>
              <a:defRPr/>
            </a:pP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sym typeface="Montserrat ExtraBold"/>
              </a:rPr>
              <a:t>п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sym typeface="Montserrat ExtraBold"/>
              </a:rPr>
              <a:t>лановый </a:t>
            </a:r>
            <a:r>
              <a:rPr lang="ru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sym typeface="Montserrat ExtraBold"/>
              </a:rPr>
              <a:t>объем инвестиций</a:t>
            </a:r>
            <a:endParaRPr lang="ru" sz="5333" b="1" dirty="0">
              <a:solidFill>
                <a:srgbClr val="0B5394"/>
              </a:solidFill>
              <a:latin typeface="Century Gothic" panose="020B0502020202020204" pitchFamily="34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2" name="Google Shape;61;p14"/>
          <p:cNvSpPr txBox="1">
            <a:spLocks noGrp="1"/>
          </p:cNvSpPr>
          <p:nvPr/>
        </p:nvSpPr>
        <p:spPr>
          <a:xfrm>
            <a:off x="4656190" y="5380927"/>
            <a:ext cx="2858215" cy="135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lnSpc>
                <a:spcPct val="100000"/>
              </a:lnSpc>
              <a:buClr>
                <a:srgbClr val="1F497D"/>
              </a:buClr>
              <a:buFont typeface="Arial"/>
              <a:buNone/>
              <a:defRPr/>
            </a:pPr>
            <a:r>
              <a:rPr lang="ru" sz="4267" b="1" dirty="0" smtClean="0">
                <a:solidFill>
                  <a:srgbClr val="3EC1C8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9</a:t>
            </a:r>
            <a:endParaRPr lang="ru" sz="4267" b="1" dirty="0">
              <a:solidFill>
                <a:srgbClr val="3EC1C8"/>
              </a:solidFill>
              <a:latin typeface="Century Gothic" panose="020B0502020202020204" pitchFamily="34" charset="0"/>
              <a:ea typeface="Montserrat ExtraBold"/>
              <a:cs typeface="Montserrat ExtraBold"/>
              <a:sym typeface="Montserrat ExtraBold"/>
            </a:endParaRPr>
          </a:p>
          <a:p>
            <a:pPr marL="0" indent="0" algn="ctr" defTabSz="1219170">
              <a:lnSpc>
                <a:spcPct val="100000"/>
              </a:lnSpc>
              <a:buClr>
                <a:srgbClr val="1F497D"/>
              </a:buClr>
              <a:buFont typeface="Arial"/>
              <a:buNone/>
              <a:defRPr/>
            </a:pP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sym typeface="Montserrat ExtraBold"/>
              </a:rPr>
              <a:t>с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sym typeface="Montserrat ExtraBold"/>
              </a:rPr>
              <a:t>оздание 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sym typeface="Montserrat ExtraBold"/>
              </a:rPr>
              <a:t>рабочих 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sym typeface="Montserrat ExtraBold"/>
              </a:rPr>
              <a:t>мест </a:t>
            </a:r>
            <a:endParaRPr lang="ru" sz="5333" b="1" dirty="0">
              <a:solidFill>
                <a:srgbClr val="0B5394"/>
              </a:solidFill>
              <a:latin typeface="Century Gothic" panose="020B0502020202020204" pitchFamily="34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7484D18-5511-9D43-83C8-0F4A5BC00421}"/>
              </a:ext>
            </a:extLst>
          </p:cNvPr>
          <p:cNvSpPr txBox="1"/>
          <p:nvPr/>
        </p:nvSpPr>
        <p:spPr>
          <a:xfrm>
            <a:off x="6520997" y="4375473"/>
            <a:ext cx="69281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C1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млн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EC1C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C1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EC1C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7484D18-5511-9D43-83C8-0F4A5BC00421}"/>
              </a:ext>
            </a:extLst>
          </p:cNvPr>
          <p:cNvSpPr txBox="1"/>
          <p:nvPr/>
        </p:nvSpPr>
        <p:spPr>
          <a:xfrm>
            <a:off x="6303106" y="5749661"/>
            <a:ext cx="64953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C1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чел.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EC1C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3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4"/>
          <p:cNvSpPr txBox="1"/>
          <p:nvPr/>
        </p:nvSpPr>
        <p:spPr>
          <a:xfrm>
            <a:off x="417523" y="754559"/>
            <a:ext cx="96999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800" b="1" spc="-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Готовые для инвестирования площадки</a:t>
            </a:r>
          </a:p>
        </p:txBody>
      </p:sp>
      <p:sp>
        <p:nvSpPr>
          <p:cNvPr id="19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609373" y="167465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grpSp>
        <p:nvGrpSpPr>
          <p:cNvPr id="69" name="Группа 68"/>
          <p:cNvGrpSpPr/>
          <p:nvPr/>
        </p:nvGrpSpPr>
        <p:grpSpPr>
          <a:xfrm>
            <a:off x="349165" y="3812833"/>
            <a:ext cx="3165560" cy="584775"/>
            <a:chOff x="2206705" y="1132030"/>
            <a:chExt cx="3490387" cy="584775"/>
          </a:xfrm>
        </p:grpSpPr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E5267D5F-6536-6F41-8A70-DA57DFD8F170}"/>
                </a:ext>
              </a:extLst>
            </p:cNvPr>
            <p:cNvSpPr/>
            <p:nvPr/>
          </p:nvSpPr>
          <p:spPr>
            <a:xfrm>
              <a:off x="2802892" y="1343087"/>
              <a:ext cx="2894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9170" fontAlgn="t">
                <a:buClr>
                  <a:srgbClr val="000000"/>
                </a:buClr>
              </a:pPr>
              <a:r>
                <a:rPr lang="ru-RU" sz="12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в сфере сельского хозяйства</a:t>
              </a:r>
              <a:endPara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xmlns="" id="{FEAC51DA-1A72-0D43-A25E-BF88840CE1E6}"/>
                </a:ext>
              </a:extLst>
            </p:cNvPr>
            <p:cNvSpPr/>
            <p:nvPr/>
          </p:nvSpPr>
          <p:spPr>
            <a:xfrm>
              <a:off x="2206705" y="1132030"/>
              <a:ext cx="30886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ru-RU" sz="3200" b="1" kern="0" noProof="0" dirty="0" smtClean="0">
                  <a:solidFill>
                    <a:srgbClr val="3EC1C8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13</a:t>
              </a:r>
              <a:endPara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3EC1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328565" y="1332606"/>
            <a:ext cx="2992596" cy="584775"/>
            <a:chOff x="2206705" y="1132030"/>
            <a:chExt cx="3328347" cy="584775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xmlns="" id="{E5267D5F-6536-6F41-8A70-DA57DFD8F170}"/>
                </a:ext>
              </a:extLst>
            </p:cNvPr>
            <p:cNvSpPr/>
            <p:nvPr/>
          </p:nvSpPr>
          <p:spPr>
            <a:xfrm>
              <a:off x="2830984" y="1315930"/>
              <a:ext cx="27040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9170" fontAlgn="t">
                <a:buClr>
                  <a:srgbClr val="000000"/>
                </a:buClr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в</a:t>
              </a:r>
              <a:r>
                <a:rPr lang="ru-RU" sz="12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одных объектов</a:t>
              </a:r>
              <a:endPara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xmlns="" id="{FEAC51DA-1A72-0D43-A25E-BF88840CE1E6}"/>
                </a:ext>
              </a:extLst>
            </p:cNvPr>
            <p:cNvSpPr/>
            <p:nvPr/>
          </p:nvSpPr>
          <p:spPr>
            <a:xfrm>
              <a:off x="2206705" y="1132030"/>
              <a:ext cx="7471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EC1C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/>
                  <a:sym typeface="Arial"/>
                </a:rPr>
                <a:t>15</a:t>
              </a:r>
              <a:endPara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3EC1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3908490" y="1337201"/>
            <a:ext cx="2801219" cy="584775"/>
            <a:chOff x="2206705" y="1132030"/>
            <a:chExt cx="3088661" cy="584775"/>
          </a:xfrm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xmlns="" id="{E5267D5F-6536-6F41-8A70-DA57DFD8F170}"/>
                </a:ext>
              </a:extLst>
            </p:cNvPr>
            <p:cNvSpPr/>
            <p:nvPr/>
          </p:nvSpPr>
          <p:spPr>
            <a:xfrm>
              <a:off x="2607258" y="1188989"/>
              <a:ext cx="22727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9170" fontAlgn="t">
                <a:buClr>
                  <a:srgbClr val="000000"/>
                </a:buClr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промышленного назначения</a:t>
              </a:r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xmlns="" id="{FEAC51DA-1A72-0D43-A25E-BF88840CE1E6}"/>
                </a:ext>
              </a:extLst>
            </p:cNvPr>
            <p:cNvSpPr/>
            <p:nvPr/>
          </p:nvSpPr>
          <p:spPr>
            <a:xfrm>
              <a:off x="2206705" y="1132030"/>
              <a:ext cx="30886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ru-RU" sz="3200" b="1" kern="0" dirty="0">
                  <a:solidFill>
                    <a:srgbClr val="3EC1C8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3</a:t>
              </a:r>
              <a:endPara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3EC1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7641486" y="1362619"/>
            <a:ext cx="2670411" cy="584775"/>
            <a:chOff x="2206705" y="1132030"/>
            <a:chExt cx="3088661" cy="463549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E5267D5F-6536-6F41-8A70-DA57DFD8F170}"/>
                </a:ext>
              </a:extLst>
            </p:cNvPr>
            <p:cNvSpPr/>
            <p:nvPr/>
          </p:nvSpPr>
          <p:spPr>
            <a:xfrm>
              <a:off x="2531103" y="1172691"/>
              <a:ext cx="2764263" cy="365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9170" fontAlgn="t">
                <a:buClr>
                  <a:srgbClr val="000000"/>
                </a:buClr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для </a:t>
              </a:r>
              <a:r>
                <a:rPr lang="ru-RU" sz="12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индивидуального жилищного </a:t>
              </a: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строительства</a:t>
              </a:r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xmlns="" id="{FEAC51DA-1A72-0D43-A25E-BF88840CE1E6}"/>
                </a:ext>
              </a:extLst>
            </p:cNvPr>
            <p:cNvSpPr/>
            <p:nvPr/>
          </p:nvSpPr>
          <p:spPr>
            <a:xfrm>
              <a:off x="2206705" y="1132030"/>
              <a:ext cx="3088661" cy="463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ru-RU" sz="3200" b="1" kern="0" noProof="0" dirty="0">
                  <a:solidFill>
                    <a:srgbClr val="3EC1C8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2</a:t>
              </a:r>
              <a:endPara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EC1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4005883" y="3782056"/>
            <a:ext cx="2807502" cy="584775"/>
            <a:chOff x="2206705" y="1132030"/>
            <a:chExt cx="3095588" cy="584775"/>
          </a:xfrm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E5267D5F-6536-6F41-8A70-DA57DFD8F170}"/>
                </a:ext>
              </a:extLst>
            </p:cNvPr>
            <p:cNvSpPr/>
            <p:nvPr/>
          </p:nvSpPr>
          <p:spPr>
            <a:xfrm>
              <a:off x="2598225" y="1189198"/>
              <a:ext cx="27040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9170" fontAlgn="t">
                <a:buClr>
                  <a:srgbClr val="000000"/>
                </a:buClr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с объектами капитального строительства</a:t>
              </a:r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FEAC51DA-1A72-0D43-A25E-BF88840CE1E6}"/>
                </a:ext>
              </a:extLst>
            </p:cNvPr>
            <p:cNvSpPr/>
            <p:nvPr/>
          </p:nvSpPr>
          <p:spPr>
            <a:xfrm>
              <a:off x="2206705" y="1132030"/>
              <a:ext cx="30886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ru-RU" sz="3200" b="1" kern="0" noProof="0" dirty="0">
                  <a:solidFill>
                    <a:srgbClr val="3EC1C8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3</a:t>
              </a:r>
              <a:endPara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3EC1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7691440" y="3773344"/>
            <a:ext cx="2801219" cy="584775"/>
            <a:chOff x="2206705" y="1132030"/>
            <a:chExt cx="3088661" cy="584775"/>
          </a:xfrm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xmlns="" id="{E5267D5F-6536-6F41-8A70-DA57DFD8F170}"/>
                </a:ext>
              </a:extLst>
            </p:cNvPr>
            <p:cNvSpPr/>
            <p:nvPr/>
          </p:nvSpPr>
          <p:spPr>
            <a:xfrm>
              <a:off x="2524913" y="1285917"/>
              <a:ext cx="270406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9170" fontAlgn="t">
                <a:buClr>
                  <a:srgbClr val="000000"/>
                </a:buClr>
              </a:pPr>
              <a:r>
                <a:rPr lang="ru-RU" sz="1200" kern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в</a:t>
              </a:r>
              <a:r>
                <a:rPr lang="ru-RU" sz="1200" kern="0" dirty="0" smtClean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 сфере туризма</a:t>
              </a:r>
              <a:endPara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FEAC51DA-1A72-0D43-A25E-BF88840CE1E6}"/>
                </a:ext>
              </a:extLst>
            </p:cNvPr>
            <p:cNvSpPr/>
            <p:nvPr/>
          </p:nvSpPr>
          <p:spPr>
            <a:xfrm>
              <a:off x="2206705" y="1132030"/>
              <a:ext cx="30886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ru-RU" sz="3200" b="1" kern="0" dirty="0">
                  <a:solidFill>
                    <a:srgbClr val="3EC1C8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1</a:t>
              </a:r>
              <a:endPara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3EC1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8998221" y="519534"/>
            <a:ext cx="2776256" cy="650256"/>
            <a:chOff x="10053680" y="3156233"/>
            <a:chExt cx="2776256" cy="650256"/>
          </a:xfrm>
        </p:grpSpPr>
        <p:sp>
          <p:nvSpPr>
            <p:cNvPr id="107" name="TextBox 106"/>
            <p:cNvSpPr txBox="1"/>
            <p:nvPr/>
          </p:nvSpPr>
          <p:spPr>
            <a:xfrm>
              <a:off x="10053680" y="3156233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600" b="1" dirty="0" smtClean="0">
                  <a:solidFill>
                    <a:srgbClr val="3EC1C8"/>
                  </a:solidFill>
                  <a:latin typeface="Century Gothic" panose="020B0502020202020204" pitchFamily="34" charset="0"/>
                </a:rPr>
                <a:t>37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3EC1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10773180" y="3221714"/>
              <a:ext cx="20567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121917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/>
                  <a:sym typeface="Arial"/>
                </a:rPr>
                <a:t>инвестиционных площадок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EAF2612-7386-2C4B-6FB1-933A1160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04FCE4D-0376-47B7-89C6-617FB4B3266D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4" y="1947394"/>
            <a:ext cx="3002310" cy="1808574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10" y="1947394"/>
            <a:ext cx="3201882" cy="1808574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"/>
          <a:stretch/>
        </p:blipFill>
        <p:spPr bwMode="auto">
          <a:xfrm>
            <a:off x="3912810" y="4366831"/>
            <a:ext cx="3201882" cy="1947705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C:\Users\Человек\YandexDisk\Скриншоты\2023-06-22_15-27-0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"/>
          <a:stretch/>
        </p:blipFill>
        <p:spPr bwMode="auto">
          <a:xfrm>
            <a:off x="7641486" y="4366831"/>
            <a:ext cx="3222132" cy="1966823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Человек\AppData\Local\Packages\Microsoft.Windows.Photos_8wekyb3d8bbwe\TempState\ShareServiceTempFolder\1068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5" y="4358119"/>
            <a:ext cx="3026679" cy="1956417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86" y="1947394"/>
            <a:ext cx="3222132" cy="182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52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4"/>
          <p:cNvSpPr txBox="1"/>
          <p:nvPr/>
        </p:nvSpPr>
        <p:spPr>
          <a:xfrm>
            <a:off x="417523" y="754559"/>
            <a:ext cx="96999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800" b="1" spc="-5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Инвестиционные ниши</a:t>
            </a:r>
            <a:endParaRPr lang="ru-RU" sz="2800" b="1" spc="-5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609373" y="167465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EAF2612-7386-2C4B-6FB1-933A1160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04FCE4D-0376-47B7-89C6-617FB4B3266D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3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="" xmlns:a16="http://schemas.microsoft.com/office/drawing/2014/main" id="{CB5D2CC5-5135-0057-EAB2-D6909D185EC2}"/>
              </a:ext>
            </a:extLst>
          </p:cNvPr>
          <p:cNvSpPr/>
          <p:nvPr/>
        </p:nvSpPr>
        <p:spPr>
          <a:xfrm>
            <a:off x="477078" y="1376762"/>
            <a:ext cx="2345937" cy="775596"/>
          </a:xfrm>
          <a:prstGeom prst="roundRect">
            <a:avLst>
              <a:gd name="adj" fmla="val 29072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СЕЛЬСКОЕ ХОЗЯЙСТВО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="" xmlns:a16="http://schemas.microsoft.com/office/drawing/2014/main" id="{94B40483-324B-CDF9-5457-8B58D46D878F}"/>
              </a:ext>
            </a:extLst>
          </p:cNvPr>
          <p:cNvSpPr/>
          <p:nvPr/>
        </p:nvSpPr>
        <p:spPr>
          <a:xfrm>
            <a:off x="3634027" y="1359242"/>
            <a:ext cx="2990287" cy="775596"/>
          </a:xfrm>
          <a:prstGeom prst="roundRect">
            <a:avLst>
              <a:gd name="adj" fmla="val 29072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ПРОМЫШЛЕННОСТЬ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13238D4C-D3CA-3C40-9E20-F77BB5E78E3E}"/>
              </a:ext>
            </a:extLst>
          </p:cNvPr>
          <p:cNvSpPr/>
          <p:nvPr/>
        </p:nvSpPr>
        <p:spPr>
          <a:xfrm>
            <a:off x="7648275" y="1359242"/>
            <a:ext cx="2822713" cy="775596"/>
          </a:xfrm>
          <a:prstGeom prst="roundRect">
            <a:avLst>
              <a:gd name="adj" fmla="val 29072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ТУРИЗМ</a:t>
            </a:r>
            <a:endParaRPr lang="x-none" dirty="0"/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39F97C97-8F87-4D15-DD0F-74FDCD782132}"/>
              </a:ext>
            </a:extLst>
          </p:cNvPr>
          <p:cNvSpPr/>
          <p:nvPr/>
        </p:nvSpPr>
        <p:spPr>
          <a:xfrm>
            <a:off x="477078" y="2269714"/>
            <a:ext cx="2345938" cy="3206747"/>
          </a:xfrm>
          <a:prstGeom prst="roundRect">
            <a:avLst>
              <a:gd name="adj" fmla="val 1068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="" xmlns:a16="http://schemas.microsoft.com/office/drawing/2014/main" id="{337F781C-DC1B-0C6C-6FC9-D556840BFDCD}"/>
              </a:ext>
            </a:extLst>
          </p:cNvPr>
          <p:cNvSpPr/>
          <p:nvPr/>
        </p:nvSpPr>
        <p:spPr>
          <a:xfrm>
            <a:off x="3634026" y="2264061"/>
            <a:ext cx="2990287" cy="3206747"/>
          </a:xfrm>
          <a:prstGeom prst="roundRect">
            <a:avLst>
              <a:gd name="adj" fmla="val 1153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3EB81144-74B3-A3ED-2E67-D01C2E3D9989}"/>
              </a:ext>
            </a:extLst>
          </p:cNvPr>
          <p:cNvSpPr/>
          <p:nvPr/>
        </p:nvSpPr>
        <p:spPr>
          <a:xfrm>
            <a:off x="7648274" y="2220105"/>
            <a:ext cx="2822713" cy="3305964"/>
          </a:xfrm>
          <a:prstGeom prst="roundRect">
            <a:avLst>
              <a:gd name="adj" fmla="val 1068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D46129F-8145-0BA3-6ADE-B0F0649B9EA3}"/>
              </a:ext>
            </a:extLst>
          </p:cNvPr>
          <p:cNvSpPr txBox="1"/>
          <p:nvPr/>
        </p:nvSpPr>
        <p:spPr>
          <a:xfrm>
            <a:off x="627017" y="2889210"/>
            <a:ext cx="2098766" cy="263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ЗЕРНОВЫХ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ВЫРАЩИВАНИЕ МАСЛИЧНЫХ КУЛЬТУР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ЖИВОТНОВОДСТВА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ОВОЩЕВОДСТВО (ЯГОДЫ, ТРАВЫ. ДИКОРОСЫ)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РЫБОВОДСТВО 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ОБСЛУЖИВАЮЩИЕ ПРЕДПРИЯТИЯ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E423A88-7506-3B90-0AD0-33E021C96AAD}"/>
              </a:ext>
            </a:extLst>
          </p:cNvPr>
          <p:cNvSpPr txBox="1"/>
          <p:nvPr/>
        </p:nvSpPr>
        <p:spPr>
          <a:xfrm>
            <a:off x="3870159" y="2898827"/>
            <a:ext cx="251802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ДЕРЕВОПЕРЕРАБОТКА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ЛЬНОПЕРЕРАБОТКА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 МАСЕЛ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 КОРМОВ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МЕЛКОСЕРИЙНОЕ ПРОИЗВОДСТВО СТРОИТЕЛЬНЫХ МАТЕРИАЛОВ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ПЕРЕРАБОТКА ПРОДУКЦИИ АПК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ПЕРЕРАБОТКА ЯГОД, ГРИБОВ, ИНЫХ ДИКОРОСОВ, ПРОИЗВОДСТВО ТРАВЯНЫХ ЧАЕВ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21587A8-AF18-AD22-C79F-0B0B04028FBB}"/>
              </a:ext>
            </a:extLst>
          </p:cNvPr>
          <p:cNvSpPr txBox="1"/>
          <p:nvPr/>
        </p:nvSpPr>
        <p:spPr>
          <a:xfrm>
            <a:off x="7920678" y="2819960"/>
            <a:ext cx="2277905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ГОСТИНИЧНЫЙ БИЗНЕС, БАЗЫ ОТДЫХА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ПОЗНАВАТЕЛЬНЫЙ ТУРИЗМ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СОБЫТИЙНЫЙ ТУРИЗМ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СПОРТИВНЫЙ ТУРИЗМ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ГАСТРОТУРИЗМ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СЕРВИСНЫЕ УСЛУГИ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ПУНКТЫ ОБЩЕСТВЕННОГО ПИТАНИЯ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РЕМЕСЛО, СУВЕНИРНАЯ ПРОДУКЦИЯ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 descr="Приблизить со сплошной заливкой">
            <a:extLst>
              <a:ext uri="{FF2B5EF4-FFF2-40B4-BE49-F238E27FC236}">
                <a16:creationId xmlns="" xmlns:a16="http://schemas.microsoft.com/office/drawing/2014/main" id="{0D92D59F-443B-6676-F177-A93701E6C81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08213" y="2397281"/>
            <a:ext cx="360000" cy="360000"/>
          </a:xfrm>
          <a:prstGeom prst="rect">
            <a:avLst/>
          </a:prstGeom>
        </p:spPr>
      </p:pic>
      <p:pic>
        <p:nvPicPr>
          <p:cNvPr id="48" name="Рисунок 47" descr="Портфель со сплошной заливкой">
            <a:extLst>
              <a:ext uri="{FF2B5EF4-FFF2-40B4-BE49-F238E27FC236}">
                <a16:creationId xmlns="" xmlns:a16="http://schemas.microsoft.com/office/drawing/2014/main" id="{70EFE74E-CFED-EF9E-4E2B-C173DB5DF39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01732" y="2423502"/>
            <a:ext cx="360000" cy="360000"/>
          </a:xfrm>
          <a:prstGeom prst="rect">
            <a:avLst/>
          </a:prstGeom>
        </p:spPr>
      </p:pic>
      <p:pic>
        <p:nvPicPr>
          <p:cNvPr id="49" name="Рисунок 48" descr="Растение со сплошной заливкой">
            <a:extLst>
              <a:ext uri="{FF2B5EF4-FFF2-40B4-BE49-F238E27FC236}">
                <a16:creationId xmlns="" xmlns:a16="http://schemas.microsoft.com/office/drawing/2014/main" id="{04654EEF-3B11-AE1B-E554-88FA80EF1D6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64880" y="239728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4"/>
          <p:cNvSpPr txBox="1"/>
          <p:nvPr/>
        </p:nvSpPr>
        <p:spPr>
          <a:xfrm>
            <a:off x="417522" y="743926"/>
            <a:ext cx="1165554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800" b="1" spc="-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Перспективные для инвестиций сектора сельского хозяйства</a:t>
            </a:r>
          </a:p>
        </p:txBody>
      </p:sp>
      <p:sp>
        <p:nvSpPr>
          <p:cNvPr id="19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539186" y="148089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E5267D5F-6536-6F41-8A70-DA57DFD8F170}"/>
              </a:ext>
            </a:extLst>
          </p:cNvPr>
          <p:cNvSpPr/>
          <p:nvPr/>
        </p:nvSpPr>
        <p:spPr>
          <a:xfrm>
            <a:off x="575515" y="1394650"/>
            <a:ext cx="2872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fontAlgn="t">
              <a:buClr>
                <a:srgbClr val="000000"/>
              </a:buClr>
            </a:pPr>
            <a:r>
              <a:rPr lang="ru-RU" sz="16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Зерновые:</a:t>
            </a:r>
          </a:p>
          <a:p>
            <a:pPr lvl="0" defTabSz="1219170" fontAlgn="t">
              <a:buClr>
                <a:srgbClr val="000000"/>
              </a:buClr>
            </a:pPr>
            <a:r>
              <a:rPr lang="ru-RU" sz="16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озимая </a:t>
            </a:r>
            <a:r>
              <a:rPr lang="ru-RU" sz="16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рожь, ячмень, овес, горох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E5267D5F-6536-6F41-8A70-DA57DFD8F170}"/>
              </a:ext>
            </a:extLst>
          </p:cNvPr>
          <p:cNvSpPr/>
          <p:nvPr/>
        </p:nvSpPr>
        <p:spPr>
          <a:xfrm>
            <a:off x="563740" y="4178644"/>
            <a:ext cx="3180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t">
              <a:buClr>
                <a:srgbClr val="000000"/>
              </a:buClr>
            </a:pPr>
            <a:r>
              <a:rPr lang="ru-RU" sz="1600" dirty="0">
                <a:latin typeface="Century Gothic" panose="020B0502020202020204" pitchFamily="34" charset="0"/>
              </a:rPr>
              <a:t>Технические культуры: лен-долгунец, конопля, рапс</a:t>
            </a:r>
          </a:p>
          <a:p>
            <a:pPr defTabSz="1219170" fontAlgn="t">
              <a:buClr>
                <a:srgbClr val="000000"/>
              </a:buClr>
            </a:pPr>
            <a:endParaRPr lang="ru-RU" sz="1600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E5267D5F-6536-6F41-8A70-DA57DFD8F170}"/>
              </a:ext>
            </a:extLst>
          </p:cNvPr>
          <p:cNvSpPr/>
          <p:nvPr/>
        </p:nvSpPr>
        <p:spPr>
          <a:xfrm>
            <a:off x="4353971" y="4154457"/>
            <a:ext cx="3159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fontAlgn="t">
              <a:buClr>
                <a:srgbClr val="000000"/>
              </a:buClr>
            </a:pPr>
            <a:r>
              <a:rPr lang="ru-RU" sz="16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Кормовые </a:t>
            </a:r>
            <a:endParaRPr lang="ru-RU" sz="1600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lvl="0" defTabSz="1219170" fontAlgn="t">
              <a:buClr>
                <a:srgbClr val="000000"/>
              </a:buClr>
            </a:pPr>
            <a:r>
              <a:rPr lang="ru-RU" sz="16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культуры: кукуруза, клевер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E5267D5F-6536-6F41-8A70-DA57DFD8F170}"/>
              </a:ext>
            </a:extLst>
          </p:cNvPr>
          <p:cNvSpPr/>
          <p:nvPr/>
        </p:nvSpPr>
        <p:spPr>
          <a:xfrm>
            <a:off x="4353970" y="1391881"/>
            <a:ext cx="3656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fontAlgn="t">
              <a:buClr>
                <a:srgbClr val="000000"/>
              </a:buClr>
            </a:pPr>
            <a:r>
              <a:rPr lang="ru-RU" sz="16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Молочно-мясное </a:t>
            </a:r>
            <a:r>
              <a:rPr lang="ru-RU" sz="16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и </a:t>
            </a:r>
          </a:p>
          <a:p>
            <a:pPr lvl="0" defTabSz="1219170" fontAlgn="t">
              <a:buClr>
                <a:srgbClr val="000000"/>
              </a:buClr>
            </a:pPr>
            <a:r>
              <a:rPr lang="ru-RU" sz="16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племенное животноводство; переработка мяса и молока</a:t>
            </a:r>
          </a:p>
        </p:txBody>
      </p:sp>
      <p:pic>
        <p:nvPicPr>
          <p:cNvPr id="22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802" y="-94575"/>
            <a:ext cx="1144262" cy="6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FFF0A5-985B-C346-B50D-159F2F5E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9"/>
          <a:stretch/>
        </p:blipFill>
        <p:spPr>
          <a:xfrm>
            <a:off x="564820" y="2246167"/>
            <a:ext cx="2949433" cy="1516354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13" y="2249005"/>
            <a:ext cx="2864913" cy="1528678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"/>
          <a:stretch/>
        </p:blipFill>
        <p:spPr>
          <a:xfrm>
            <a:off x="575515" y="4771488"/>
            <a:ext cx="2953648" cy="1516354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" b="8550"/>
          <a:stretch/>
        </p:blipFill>
        <p:spPr>
          <a:xfrm>
            <a:off x="4493313" y="4777021"/>
            <a:ext cx="2864913" cy="1510821"/>
          </a:xfrm>
          <a:prstGeom prst="roundRect">
            <a:avLst>
              <a:gd name="adj" fmla="val 835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3"/>
          <p:cNvSpPr txBox="1"/>
          <p:nvPr/>
        </p:nvSpPr>
        <p:spPr>
          <a:xfrm>
            <a:off x="8694908" y="4006404"/>
            <a:ext cx="3087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Century Gothic" panose="020B0502020202020204" pitchFamily="34" charset="0"/>
              </a:rPr>
              <a:t>Климат и почвенный состав идеально подходят для выращивания технических культур 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6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647936" y="2100808"/>
            <a:ext cx="3276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Century Gothic" panose="020B0502020202020204" pitchFamily="34" charset="0"/>
              </a:rPr>
              <a:t>Имеются свободные земельные участки площадью от 5 до 180 га, животноводческие и  складские помещения, ремонтные мастерские 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D7FB6F7-0E57-3CC0-7CAD-B7120BDC71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985631" y="1935263"/>
            <a:ext cx="772921" cy="7729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D7FB6F7-0E57-3CC0-7CAD-B7120BDC71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983334" y="3819639"/>
            <a:ext cx="772921" cy="77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4"/>
          <p:cNvSpPr txBox="1"/>
          <p:nvPr/>
        </p:nvSpPr>
        <p:spPr>
          <a:xfrm>
            <a:off x="417522" y="743926"/>
            <a:ext cx="1165554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800" b="1" spc="-5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Перспективные </a:t>
            </a:r>
            <a:r>
              <a:rPr lang="ru-RU" sz="2800" b="1" spc="-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для инвестиций </a:t>
            </a:r>
            <a:r>
              <a:rPr lang="ru-RU" sz="2800" b="1" spc="-5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сектора промышленности</a:t>
            </a:r>
            <a:endParaRPr lang="ru-RU" sz="2800" b="1" spc="-5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12077464" y="0"/>
            <a:ext cx="147827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37A056A-1500-E648-877B-D6F34172491C}"/>
              </a:ext>
            </a:extLst>
          </p:cNvPr>
          <p:cNvSpPr txBox="1"/>
          <p:nvPr/>
        </p:nvSpPr>
        <p:spPr>
          <a:xfrm>
            <a:off x="539186" y="148089"/>
            <a:ext cx="5572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«МУНИЦИПАЛЬНЫЙ ОКРУГ </a:t>
            </a:r>
            <a:r>
              <a:rPr kumimoji="0" lang="ru-RU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ЮКАМЕНСКИЙ </a:t>
            </a: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РАЙОН УДМУРТСКОЙ РЕСПУБЛИКИ»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E5267D5F-6536-6F41-8A70-DA57DFD8F170}"/>
              </a:ext>
            </a:extLst>
          </p:cNvPr>
          <p:cNvSpPr/>
          <p:nvPr/>
        </p:nvSpPr>
        <p:spPr>
          <a:xfrm>
            <a:off x="4417163" y="1200076"/>
            <a:ext cx="3656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fontAlgn="t">
              <a:buClr>
                <a:srgbClr val="000000"/>
              </a:buClr>
            </a:pPr>
            <a:r>
              <a:rPr lang="ru-RU" sz="16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Первичная и вторичная деревообработка</a:t>
            </a:r>
            <a:endParaRPr lang="ru-RU" sz="1600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2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802" y="-94575"/>
            <a:ext cx="1144262" cy="6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FFF0A5-985B-C346-B50D-159F2F5E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E4D-0376-47B7-89C6-617FB4B3266D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01666"/>
            <a:ext cx="390306" cy="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647935" y="3021158"/>
            <a:ext cx="3276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Century Gothic" panose="020B0502020202020204" pitchFamily="34" charset="0"/>
              </a:rPr>
              <a:t>Имеются свободные инвестиционные площадки, в том числе с объектами капитального строительства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D7FB6F7-0E57-3CC0-7CAD-B7120BDC712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875014" y="3264291"/>
            <a:ext cx="772921" cy="77292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5267D5F-6536-6F41-8A70-DA57DFD8F170}"/>
              </a:ext>
            </a:extLst>
          </p:cNvPr>
          <p:cNvSpPr/>
          <p:nvPr/>
        </p:nvSpPr>
        <p:spPr>
          <a:xfrm>
            <a:off x="575514" y="1202650"/>
            <a:ext cx="3656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fontAlgn="t">
              <a:buClr>
                <a:srgbClr val="000000"/>
              </a:buClr>
            </a:pPr>
            <a:r>
              <a:rPr lang="ru-RU" sz="16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Производство льнотресты, </a:t>
            </a:r>
            <a:r>
              <a:rPr lang="ru-RU" sz="1600" kern="0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льнопереработка</a:t>
            </a:r>
            <a:endParaRPr lang="ru-RU" sz="1600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5267D5F-6536-6F41-8A70-DA57DFD8F170}"/>
              </a:ext>
            </a:extLst>
          </p:cNvPr>
          <p:cNvSpPr/>
          <p:nvPr/>
        </p:nvSpPr>
        <p:spPr>
          <a:xfrm>
            <a:off x="575515" y="4042152"/>
            <a:ext cx="36562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fontAlgn="t">
              <a:buClr>
                <a:srgbClr val="000000"/>
              </a:buClr>
            </a:pPr>
            <a:r>
              <a:rPr lang="ru-RU" sz="16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Переработка продукции АПК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15" y="1914189"/>
            <a:ext cx="3387468" cy="1926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13" y="1914188"/>
            <a:ext cx="3327450" cy="1905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14" y="4498486"/>
            <a:ext cx="3387468" cy="1976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5267D5F-6536-6F41-8A70-DA57DFD8F170}"/>
              </a:ext>
            </a:extLst>
          </p:cNvPr>
          <p:cNvSpPr/>
          <p:nvPr/>
        </p:nvSpPr>
        <p:spPr>
          <a:xfrm>
            <a:off x="4502814" y="4042152"/>
            <a:ext cx="36562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fontAlgn="t">
              <a:buClr>
                <a:srgbClr val="000000"/>
              </a:buClr>
            </a:pPr>
            <a:r>
              <a:rPr lang="ru-RU" sz="1600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Производство кормов</a:t>
            </a:r>
          </a:p>
        </p:txBody>
      </p:sp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14" y="4521439"/>
            <a:ext cx="3317949" cy="1955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440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7698</TotalTime>
  <Words>2062</Words>
  <Application>Microsoft Office PowerPoint</Application>
  <PresentationFormat>Произвольный</PresentationFormat>
  <Paragraphs>392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Ватлецова Марина Юрьевна</dc:creator>
  <cp:lastModifiedBy>User</cp:lastModifiedBy>
  <cp:revision>671</cp:revision>
  <cp:lastPrinted>2024-10-18T07:38:59Z</cp:lastPrinted>
  <dcterms:created xsi:type="dcterms:W3CDTF">2023-01-27T07:05:04Z</dcterms:created>
  <dcterms:modified xsi:type="dcterms:W3CDTF">2024-10-21T10:46:02Z</dcterms:modified>
</cp:coreProperties>
</file>